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9"/>
  </p:notesMasterIdLst>
  <p:sldIdLst>
    <p:sldId id="256" r:id="rId2"/>
    <p:sldId id="269" r:id="rId3"/>
    <p:sldId id="267" r:id="rId4"/>
    <p:sldId id="270" r:id="rId5"/>
    <p:sldId id="268" r:id="rId6"/>
    <p:sldId id="271" r:id="rId7"/>
    <p:sldId id="272" r:id="rId8"/>
    <p:sldId id="273" r:id="rId9"/>
    <p:sldId id="274" r:id="rId10"/>
    <p:sldId id="275" r:id="rId11"/>
    <p:sldId id="276" r:id="rId12"/>
    <p:sldId id="277" r:id="rId13"/>
    <p:sldId id="278" r:id="rId14"/>
    <p:sldId id="279" r:id="rId15"/>
    <p:sldId id="261" r:id="rId16"/>
    <p:sldId id="262" r:id="rId17"/>
    <p:sldId id="263" r:id="rId18"/>
    <p:sldId id="264" r:id="rId19"/>
    <p:sldId id="265" r:id="rId20"/>
    <p:sldId id="280" r:id="rId21"/>
    <p:sldId id="281" r:id="rId22"/>
    <p:sldId id="282" r:id="rId23"/>
    <p:sldId id="283" r:id="rId24"/>
    <p:sldId id="285" r:id="rId25"/>
    <p:sldId id="286" r:id="rId26"/>
    <p:sldId id="287" r:id="rId27"/>
    <p:sldId id="291" r:id="rId28"/>
    <p:sldId id="288" r:id="rId29"/>
    <p:sldId id="289" r:id="rId30"/>
    <p:sldId id="290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1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0" r:id="rId80"/>
    <p:sldId id="341" r:id="rId81"/>
    <p:sldId id="342" r:id="rId82"/>
    <p:sldId id="396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3" r:id="rId93"/>
    <p:sldId id="354" r:id="rId94"/>
    <p:sldId id="355" r:id="rId95"/>
    <p:sldId id="356" r:id="rId96"/>
    <p:sldId id="357" r:id="rId97"/>
    <p:sldId id="358" r:id="rId98"/>
    <p:sldId id="359" r:id="rId99"/>
    <p:sldId id="360" r:id="rId100"/>
    <p:sldId id="361" r:id="rId101"/>
    <p:sldId id="362" r:id="rId102"/>
    <p:sldId id="363" r:id="rId103"/>
    <p:sldId id="364" r:id="rId104"/>
    <p:sldId id="365" r:id="rId105"/>
    <p:sldId id="397" r:id="rId106"/>
    <p:sldId id="366" r:id="rId107"/>
    <p:sldId id="367" r:id="rId108"/>
    <p:sldId id="368" r:id="rId109"/>
    <p:sldId id="369" r:id="rId110"/>
    <p:sldId id="370" r:id="rId111"/>
    <p:sldId id="371" r:id="rId112"/>
    <p:sldId id="372" r:id="rId113"/>
    <p:sldId id="373" r:id="rId114"/>
    <p:sldId id="374" r:id="rId115"/>
    <p:sldId id="375" r:id="rId116"/>
    <p:sldId id="376" r:id="rId117"/>
    <p:sldId id="377" r:id="rId1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60" d="100"/>
          <a:sy n="60" d="100"/>
        </p:scale>
        <p:origin x="-1656" y="-58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B0149-DBC2-4549-965E-39286EFE38D0}" type="datetimeFigureOut">
              <a:rPr lang="en-US" smtClean="0"/>
              <a:pPr/>
              <a:t>3/19/2021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B9B52D-8770-4684-A615-801D97D4B07D}" type="slidenum">
              <a:rPr lang="en-IN" smtClean="0"/>
              <a:pPr/>
              <a:t>‹#›</a:t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9B52D-8770-4684-A615-801D97D4B07D}" type="slidenum">
              <a:rPr lang="en-IN" smtClean="0"/>
              <a:pPr/>
              <a:t>6</a:t>
            </a:fld>
            <a:endParaRPr lang="en-I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9B52D-8770-4684-A615-801D97D4B07D}" type="slidenum">
              <a:rPr lang="en-IN" smtClean="0"/>
              <a:pPr/>
              <a:t>36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9B52D-8770-4684-A615-801D97D4B07D}" type="slidenum">
              <a:rPr lang="en-IN" smtClean="0"/>
              <a:pPr/>
              <a:t>54</a:t>
            </a:fld>
            <a:endParaRPr lang="en-I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9B52D-8770-4684-A615-801D97D4B07D}" type="slidenum">
              <a:rPr lang="en-IN" smtClean="0"/>
              <a:pPr/>
              <a:t>94</a:t>
            </a:fld>
            <a:endParaRPr lang="en-I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B9B52D-8770-4684-A615-801D97D4B07D}" type="slidenum">
              <a:rPr lang="en-IN" smtClean="0"/>
              <a:pPr/>
              <a:t>109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gif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gif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gif"/><Relationship Id="rId5" Type="http://schemas.openxmlformats.org/officeDocument/2006/relationships/image" Target="../media/image5.gif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gif"/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gif"/><Relationship Id="rId4" Type="http://schemas.openxmlformats.org/officeDocument/2006/relationships/image" Target="../media/image5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gif"/><Relationship Id="rId9" Type="http://schemas.openxmlformats.org/officeDocument/2006/relationships/image" Target="../media/image14.gi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gif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gif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gif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3" Type="http://schemas.openxmlformats.org/officeDocument/2006/relationships/image" Target="../media/image87.jpeg"/><Relationship Id="rId7" Type="http://schemas.openxmlformats.org/officeDocument/2006/relationships/image" Target="../media/image79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jpeg"/><Relationship Id="rId5" Type="http://schemas.openxmlformats.org/officeDocument/2006/relationships/image" Target="../media/image89.jpeg"/><Relationship Id="rId4" Type="http://schemas.openxmlformats.org/officeDocument/2006/relationships/image" Target="../media/image88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gif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tter in our surround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971550"/>
            <a:ext cx="647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/>
              <a:t>NOW ANSWER</a:t>
            </a:r>
          </a:p>
          <a:p>
            <a:pPr marL="342900" indent="-342900"/>
            <a:endParaRPr lang="en-IN" b="1" dirty="0" smtClean="0"/>
          </a:p>
          <a:p>
            <a:pPr marL="342900" indent="-342900">
              <a:buAutoNum type="alphaUcParenBoth"/>
            </a:pPr>
            <a:r>
              <a:rPr lang="en-IN" dirty="0" smtClean="0"/>
              <a:t>What happened to the common salt initially?</a:t>
            </a:r>
          </a:p>
        </p:txBody>
      </p:sp>
      <p:pic>
        <p:nvPicPr>
          <p:cNvPr id="32770" name="Picture 2" descr="Separation of Substances Class 6 Extra Questions Science Chapter 5 - Learn  CBS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0000" r="48673" b="12500"/>
          <a:stretch>
            <a:fillRect/>
          </a:stretch>
        </p:blipFill>
        <p:spPr bwMode="auto">
          <a:xfrm>
            <a:off x="685800" y="2114550"/>
            <a:ext cx="2209800" cy="1447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1200150"/>
            <a:ext cx="5548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dirty="0" smtClean="0"/>
              <a:t>(2) </a:t>
            </a:r>
            <a:r>
              <a:rPr lang="en-IN" b="1" dirty="0" smtClean="0"/>
              <a:t>By combination of both the factors </a:t>
            </a:r>
            <a:endParaRPr lang="en-IN" b="1" dirty="0" smtClean="0"/>
          </a:p>
        </p:txBody>
      </p:sp>
      <p:pic>
        <p:nvPicPr>
          <p:cNvPr id="50178" name="Picture 2" descr="The Behavior of Gases | Chemistry for Non-Major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66800" y="1885950"/>
            <a:ext cx="3505200" cy="28462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1200150"/>
            <a:ext cx="6477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/>
              <a:t>THREE CONDITIONS OF TEMPERATURE AND PRESSURE WHICH</a:t>
            </a:r>
          </a:p>
          <a:p>
            <a:pPr marL="342900" indent="-342900"/>
            <a:r>
              <a:rPr lang="en-IN" b="1" dirty="0" smtClean="0"/>
              <a:t>DECIDE THE STATE OF MATTER</a:t>
            </a:r>
          </a:p>
          <a:p>
            <a:pPr marL="342900" indent="-342900"/>
            <a:endParaRPr lang="en-IN" b="1" dirty="0" smtClean="0"/>
          </a:p>
          <a:p>
            <a:pPr marL="342900" indent="-342900">
              <a:buAutoNum type="arabicParenBoth"/>
            </a:pPr>
            <a:r>
              <a:rPr lang="en-IN" dirty="0" smtClean="0"/>
              <a:t>If the melting point of a substance is above the room</a:t>
            </a:r>
          </a:p>
          <a:p>
            <a:pPr marL="342900" indent="-342900"/>
            <a:r>
              <a:rPr lang="en-IN" dirty="0" smtClean="0"/>
              <a:t>temperature at the atmospheric pressure , it is called as</a:t>
            </a:r>
            <a:r>
              <a:rPr lang="en-IN" b="1" dirty="0" smtClean="0"/>
              <a:t> solid.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r>
              <a:rPr lang="en-IN" dirty="0" smtClean="0"/>
              <a:t>(2) If </a:t>
            </a:r>
            <a:r>
              <a:rPr lang="en-IN" dirty="0" smtClean="0"/>
              <a:t>the </a:t>
            </a:r>
            <a:r>
              <a:rPr lang="en-IN" dirty="0" smtClean="0"/>
              <a:t>boiling </a:t>
            </a:r>
            <a:r>
              <a:rPr lang="en-IN" dirty="0" smtClean="0"/>
              <a:t>point of a substance is above the room</a:t>
            </a:r>
          </a:p>
          <a:p>
            <a:pPr marL="342900" indent="-342900"/>
            <a:r>
              <a:rPr lang="en-IN" dirty="0" smtClean="0"/>
              <a:t>temperature  </a:t>
            </a:r>
            <a:r>
              <a:rPr lang="en-IN" dirty="0" smtClean="0"/>
              <a:t>under the </a:t>
            </a:r>
            <a:r>
              <a:rPr lang="en-IN" dirty="0" smtClean="0"/>
              <a:t>atmospheric pressure , it is called as</a:t>
            </a:r>
            <a:r>
              <a:rPr lang="en-IN" b="1" dirty="0" smtClean="0"/>
              <a:t> </a:t>
            </a:r>
            <a:r>
              <a:rPr lang="en-IN" b="1" dirty="0" smtClean="0"/>
              <a:t>liquid.</a:t>
            </a:r>
          </a:p>
          <a:p>
            <a:pPr marL="342900" indent="-342900"/>
            <a:endParaRPr lang="en-IN" dirty="0" smtClean="0"/>
          </a:p>
          <a:p>
            <a:pPr marL="342900" indent="-342900"/>
            <a:r>
              <a:rPr lang="en-IN" dirty="0" smtClean="0"/>
              <a:t>(3) </a:t>
            </a:r>
            <a:r>
              <a:rPr lang="en-IN" dirty="0" smtClean="0"/>
              <a:t>If the boiling point of a substance is </a:t>
            </a:r>
            <a:r>
              <a:rPr lang="en-IN" dirty="0" smtClean="0"/>
              <a:t>below  </a:t>
            </a:r>
            <a:r>
              <a:rPr lang="en-IN" dirty="0" smtClean="0"/>
              <a:t>the room</a:t>
            </a:r>
          </a:p>
          <a:p>
            <a:pPr marL="342900" indent="-342900"/>
            <a:r>
              <a:rPr lang="en-IN" dirty="0" smtClean="0"/>
              <a:t>temperature  </a:t>
            </a:r>
            <a:r>
              <a:rPr lang="en-IN" dirty="0" smtClean="0"/>
              <a:t>at the </a:t>
            </a:r>
            <a:r>
              <a:rPr lang="en-IN" dirty="0" smtClean="0"/>
              <a:t>atmospheric pressure , it is called as</a:t>
            </a:r>
            <a:r>
              <a:rPr lang="en-IN" b="1" dirty="0" smtClean="0"/>
              <a:t> </a:t>
            </a:r>
            <a:r>
              <a:rPr lang="en-IN" b="1" dirty="0" smtClean="0"/>
              <a:t>gas.</a:t>
            </a:r>
            <a:endParaRPr lang="en-IN" b="1" dirty="0" smtClean="0"/>
          </a:p>
          <a:p>
            <a:pPr marL="342900" indent="-342900"/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971550"/>
            <a:ext cx="7162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EVAPORATION</a:t>
            </a:r>
          </a:p>
          <a:p>
            <a:endParaRPr lang="en-IN" b="1" dirty="0" smtClean="0"/>
          </a:p>
          <a:p>
            <a:r>
              <a:rPr lang="en-IN" dirty="0" smtClean="0"/>
              <a:t>The phenomenon of change of a liquid into vapours at any temperature below its boiling point is called evaporation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Water changes into vapours below 1000C.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The </a:t>
            </a:r>
            <a:r>
              <a:rPr lang="en-IN" dirty="0" smtClean="0"/>
              <a:t>particles of matter are always moving and are never at rest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dirty="0" smtClean="0"/>
              <a:t>EXAMPLES:- 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8130" name="Picture 2" descr="Evaporation - Simple English Wikipedia, the free encyclopedia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477000" y="1809750"/>
            <a:ext cx="1908104" cy="1171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pic>
        <p:nvPicPr>
          <p:cNvPr id="47106" name="Picture 2" descr="Difference between Evaporation and Boiling | Guidance Co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971550"/>
            <a:ext cx="4343400" cy="38340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1" y="1047750"/>
            <a:ext cx="573512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en-IN" b="1" dirty="0" smtClean="0"/>
              <a:t>Factors </a:t>
            </a:r>
            <a:r>
              <a:rPr lang="en-IN" b="1" dirty="0" smtClean="0"/>
              <a:t>Affecting Evaporation </a:t>
            </a:r>
            <a:r>
              <a:rPr lang="en-IN" b="1" dirty="0" smtClean="0"/>
              <a:t>:</a:t>
            </a:r>
          </a:p>
          <a:p>
            <a:pPr marL="342900" indent="-342900">
              <a:buAutoNum type="alphaLcParenBoth"/>
            </a:pPr>
            <a:endParaRPr lang="en-IN" b="1" dirty="0" smtClean="0"/>
          </a:p>
          <a:p>
            <a:pPr marL="400050" indent="-400050">
              <a:buAutoNum type="romanLcParenBoth"/>
            </a:pPr>
            <a:r>
              <a:rPr lang="en-IN" b="1" dirty="0" smtClean="0"/>
              <a:t>Temperature</a:t>
            </a:r>
            <a:r>
              <a:rPr lang="en-IN" b="1" dirty="0" smtClean="0"/>
              <a:t>: </a:t>
            </a:r>
            <a:endParaRPr lang="en-IN" b="1" dirty="0" smtClean="0"/>
          </a:p>
          <a:p>
            <a:pPr marL="400050" indent="-400050">
              <a:buAutoNum type="romanLcParenBoth"/>
            </a:pPr>
            <a:endParaRPr lang="en-IN" b="1" dirty="0" smtClean="0"/>
          </a:p>
          <a:p>
            <a:pPr marL="400050" indent="-400050"/>
            <a:r>
              <a:rPr lang="en-IN" dirty="0" smtClean="0"/>
              <a:t>With </a:t>
            </a:r>
            <a:r>
              <a:rPr lang="en-IN" dirty="0" smtClean="0"/>
              <a:t>the increase in temperature the rate of </a:t>
            </a:r>
            <a:r>
              <a:rPr lang="en-IN" dirty="0" smtClean="0"/>
              <a:t>evaporation</a:t>
            </a:r>
          </a:p>
          <a:p>
            <a:pPr marL="400050" indent="-400050"/>
            <a:r>
              <a:rPr lang="en-IN" dirty="0" smtClean="0"/>
              <a:t>increases. </a:t>
            </a:r>
          </a:p>
          <a:p>
            <a:pPr marL="400050" indent="-400050"/>
            <a:r>
              <a:rPr lang="en-IN" dirty="0" smtClean="0"/>
              <a:t>Rate </a:t>
            </a:r>
            <a:r>
              <a:rPr lang="en-IN" dirty="0" smtClean="0"/>
              <a:t>of evaporation  </a:t>
            </a:r>
            <a:r>
              <a:rPr lang="en-IN" dirty="0" smtClean="0"/>
              <a:t>  ∝  T </a:t>
            </a:r>
            <a:endParaRPr lang="en-IN" dirty="0" smtClean="0"/>
          </a:p>
          <a:p>
            <a:pPr marL="342900" indent="-342900"/>
            <a:r>
              <a:rPr lang="en-IN" dirty="0" smtClean="0"/>
              <a:t>  </a:t>
            </a:r>
            <a:endParaRPr lang="en-IN" dirty="0" smtClean="0"/>
          </a:p>
          <a:p>
            <a:pPr marL="342900" indent="-342900"/>
            <a:r>
              <a:rPr lang="en-IN" b="1" dirty="0" smtClean="0"/>
              <a:t>Reason :</a:t>
            </a:r>
            <a:r>
              <a:rPr lang="en-IN" dirty="0" smtClean="0"/>
              <a:t> </a:t>
            </a:r>
          </a:p>
          <a:p>
            <a:pPr marL="342900" indent="-342900"/>
            <a:endParaRPr lang="en-IN" dirty="0" smtClean="0"/>
          </a:p>
          <a:p>
            <a:pPr marL="342900" indent="-342900"/>
            <a:r>
              <a:rPr lang="en-IN" dirty="0" smtClean="0"/>
              <a:t>On </a:t>
            </a:r>
            <a:r>
              <a:rPr lang="en-IN" dirty="0" smtClean="0"/>
              <a:t>increasing temperature more number </a:t>
            </a:r>
            <a:r>
              <a:rPr lang="en-IN" dirty="0" smtClean="0"/>
              <a:t>of</a:t>
            </a:r>
          </a:p>
          <a:p>
            <a:pPr marL="342900" indent="-342900"/>
            <a:r>
              <a:rPr lang="en-IN" dirty="0" smtClean="0"/>
              <a:t>particles </a:t>
            </a:r>
            <a:r>
              <a:rPr lang="en-IN" dirty="0" smtClean="0"/>
              <a:t>get enough K.E. to go into the vapour state. </a:t>
            </a:r>
          </a:p>
          <a:p>
            <a:pPr marL="342900" indent="-342900"/>
            <a:r>
              <a:rPr lang="en-IN" dirty="0" smtClean="0"/>
              <a:t> 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pic>
        <p:nvPicPr>
          <p:cNvPr id="46082" name="Picture 2" descr="ROCKS - ATTACHMENT BY INTERGROWT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1200150"/>
            <a:ext cx="5588899" cy="2819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04800" y="1047750"/>
            <a:ext cx="6553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(ii) Surface Area </a:t>
            </a:r>
            <a:r>
              <a:rPr lang="en-IN" b="1" dirty="0" smtClean="0"/>
              <a:t>:</a:t>
            </a:r>
          </a:p>
          <a:p>
            <a:endParaRPr lang="en-IN" b="1" dirty="0" smtClean="0"/>
          </a:p>
          <a:p>
            <a:r>
              <a:rPr lang="en-IN" b="1" dirty="0" smtClean="0"/>
              <a:t> </a:t>
            </a:r>
            <a:r>
              <a:rPr lang="en-IN" dirty="0" smtClean="0"/>
              <a:t>Rate of evaporation ∝</a:t>
            </a:r>
            <a:r>
              <a:rPr lang="en-IN" dirty="0" smtClean="0"/>
              <a:t> Surface </a:t>
            </a:r>
            <a:r>
              <a:rPr lang="en-IN" dirty="0" smtClean="0"/>
              <a:t>area      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Since </a:t>
            </a:r>
            <a:r>
              <a:rPr lang="en-IN" dirty="0" smtClean="0"/>
              <a:t>evaporation is a surface phenomena, if the surface area is increased, the rate of evaporation increases.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So</a:t>
            </a:r>
            <a:r>
              <a:rPr lang="en-IN" dirty="0" smtClean="0"/>
              <a:t>, while putting clothes for drying up we spread them out. </a:t>
            </a:r>
            <a:endParaRPr lang="en-IN" dirty="0"/>
          </a:p>
        </p:txBody>
      </p:sp>
      <p:sp>
        <p:nvSpPr>
          <p:cNvPr id="45058" name="AutoShape 2" descr="3 Ways to Dry Your Clothes Quickly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060" name="AutoShape 4" descr="3 Ways to Dry Your Clothes Quickly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5062" name="AutoShape 6" descr="3 Ways to Dry Your Clothes Quickly - wikiHow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45064" name="Picture 8" descr="Drying Your Clothes In A Dryer Is Not Always Faster Than Hanging Them... |  Willette's Home Laundry - Mound, M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4600" y="2800350"/>
            <a:ext cx="2590800" cy="17261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1123950"/>
            <a:ext cx="6324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 (iii) Humidity of Air : </a:t>
            </a:r>
            <a:endParaRPr lang="en-IN" b="1" dirty="0" smtClean="0"/>
          </a:p>
          <a:p>
            <a:endParaRPr lang="en-IN" b="1" dirty="0" smtClean="0"/>
          </a:p>
          <a:p>
            <a:r>
              <a:rPr lang="en-IN" dirty="0" smtClean="0"/>
              <a:t>Humidity </a:t>
            </a:r>
            <a:r>
              <a:rPr lang="en-IN" dirty="0" smtClean="0"/>
              <a:t>is the amount of water vapour present in air.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When </a:t>
            </a:r>
            <a:r>
              <a:rPr lang="en-IN" dirty="0" smtClean="0"/>
              <a:t>humidity of air is low, the rate of evaporation is high and water evaporates more readily.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When </a:t>
            </a:r>
            <a:r>
              <a:rPr lang="en-IN" dirty="0" smtClean="0"/>
              <a:t>humidity of air is high, the rate of evaporation is low and water evaporates very slowly. </a:t>
            </a:r>
            <a:endParaRPr lang="en-IN" dirty="0"/>
          </a:p>
        </p:txBody>
      </p:sp>
      <p:pic>
        <p:nvPicPr>
          <p:cNvPr id="44034" name="Picture 2" descr="Evaporation ( simple ppt )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824" t="41754" r="13480" b="13152"/>
          <a:stretch>
            <a:fillRect/>
          </a:stretch>
        </p:blipFill>
        <p:spPr bwMode="auto">
          <a:xfrm>
            <a:off x="5562600" y="3086100"/>
            <a:ext cx="3810000" cy="2057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1200150"/>
            <a:ext cx="6324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(iv) Wind Speed </a:t>
            </a:r>
            <a:r>
              <a:rPr lang="en-IN" dirty="0" smtClean="0"/>
              <a:t>: Rate of </a:t>
            </a:r>
            <a:r>
              <a:rPr lang="en-IN" dirty="0" smtClean="0"/>
              <a:t>evaporation  </a:t>
            </a:r>
            <a:r>
              <a:rPr lang="en-IN" dirty="0" smtClean="0"/>
              <a:t> ∝ </a:t>
            </a:r>
            <a:r>
              <a:rPr lang="en-IN" dirty="0" smtClean="0"/>
              <a:t>   Wind speed</a:t>
            </a:r>
          </a:p>
          <a:p>
            <a:endParaRPr lang="en-IN" dirty="0" smtClean="0"/>
          </a:p>
          <a:p>
            <a:r>
              <a:rPr lang="en-IN" dirty="0" smtClean="0"/>
              <a:t>With the increase in wind speed, the particles of water vapour move away with the wind. So the amount of water vapour decreases in the surroundings. </a:t>
            </a:r>
          </a:p>
          <a:p>
            <a:r>
              <a:rPr lang="en-IN" dirty="0" smtClean="0"/>
              <a:t>  </a:t>
            </a:r>
            <a:endParaRPr lang="en-IN" dirty="0"/>
          </a:p>
        </p:txBody>
      </p:sp>
      <p:pic>
        <p:nvPicPr>
          <p:cNvPr id="43010" name="Picture 2" descr="Learn Boiling vs Evaporation in 3 minutes.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3800" y="2190750"/>
            <a:ext cx="3290455" cy="25336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1200150"/>
            <a:ext cx="6400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(v) Nature of substance : </a:t>
            </a:r>
            <a:endParaRPr lang="en-IN" b="1" dirty="0" smtClean="0"/>
          </a:p>
          <a:p>
            <a:endParaRPr lang="en-IN" b="1" dirty="0" smtClean="0"/>
          </a:p>
          <a:p>
            <a:r>
              <a:rPr lang="en-IN" dirty="0" smtClean="0"/>
              <a:t>Substances </a:t>
            </a:r>
            <a:r>
              <a:rPr lang="en-IN" dirty="0" smtClean="0"/>
              <a:t>with high boiling points will evaporate slowly, while substances with low boiling points will evaporate quickly. </a:t>
            </a:r>
            <a:endParaRPr lang="en-IN" dirty="0"/>
          </a:p>
        </p:txBody>
      </p:sp>
      <p:pic>
        <p:nvPicPr>
          <p:cNvPr id="41986" name="Picture 2" descr="Difference Between Evaporation and Boiling | Difference Betwee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724150"/>
            <a:ext cx="4762500" cy="21431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971550"/>
            <a:ext cx="647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/>
              <a:t>NOW ANSWER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r>
              <a:rPr lang="en-IN" dirty="0" smtClean="0"/>
              <a:t>(B) What happened to the common salt on stirring?</a:t>
            </a:r>
          </a:p>
        </p:txBody>
      </p:sp>
      <p:pic>
        <p:nvPicPr>
          <p:cNvPr id="31746" name="Picture 2" descr="Blink Activity | BlinkLearning"/>
          <p:cNvPicPr>
            <a:picLocks noChangeAspect="1" noChangeArrowheads="1"/>
          </p:cNvPicPr>
          <p:nvPr/>
        </p:nvPicPr>
        <p:blipFill>
          <a:blip r:embed="rId2"/>
          <a:srcRect l="62928"/>
          <a:stretch>
            <a:fillRect/>
          </a:stretch>
        </p:blipFill>
        <p:spPr bwMode="auto">
          <a:xfrm>
            <a:off x="914400" y="2114550"/>
            <a:ext cx="1965158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971551"/>
            <a:ext cx="6324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(c) Cooling Caused by Evaporation </a:t>
            </a:r>
            <a:r>
              <a:rPr lang="en-IN" b="1" dirty="0" smtClean="0"/>
              <a:t>:</a:t>
            </a:r>
          </a:p>
          <a:p>
            <a:endParaRPr lang="en-IN" b="1" dirty="0" smtClean="0"/>
          </a:p>
          <a:p>
            <a:r>
              <a:rPr lang="en-IN" dirty="0" smtClean="0"/>
              <a:t>The cooling caused by evaporation is based on the fact that when a liquid evaporates, it draws (or takes) the latent heat of vaporisation from ‘anything’ which it touches.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  </a:t>
            </a:r>
            <a:endParaRPr lang="en-IN" dirty="0" smtClean="0"/>
          </a:p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40962" name="Picture 2" descr="How Does The Water Kept In An Earthen Pot Become Cool During Summer? -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00579"/>
            <a:ext cx="3962400" cy="26429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895351"/>
            <a:ext cx="64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For example </a:t>
            </a:r>
            <a:r>
              <a:rPr lang="en-IN" b="1" dirty="0" smtClean="0"/>
              <a:t>:</a:t>
            </a:r>
            <a:endParaRPr lang="en-IN" b="1" dirty="0" smtClean="0"/>
          </a:p>
          <a:p>
            <a:endParaRPr lang="en-IN" b="1" dirty="0" smtClean="0"/>
          </a:p>
          <a:p>
            <a:r>
              <a:rPr lang="en-IN" dirty="0" smtClean="0"/>
              <a:t> </a:t>
            </a:r>
            <a:r>
              <a:rPr lang="en-IN" b="1" dirty="0" smtClean="0"/>
              <a:t>(</a:t>
            </a:r>
            <a:r>
              <a:rPr lang="en-IN" b="1" dirty="0" err="1" smtClean="0"/>
              <a:t>i</a:t>
            </a:r>
            <a:r>
              <a:rPr lang="en-IN" b="1" dirty="0" smtClean="0"/>
              <a:t>) We Wear Cotton Clothes in Summer 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39938" name="Picture 2" descr="Top 30 Cotton Clothes GIFs | Find the best GIF on Gfyca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2190750"/>
            <a:ext cx="33528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895351"/>
            <a:ext cx="6400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For example </a:t>
            </a:r>
            <a:r>
              <a:rPr lang="en-IN" b="1" dirty="0" smtClean="0"/>
              <a:t>:</a:t>
            </a:r>
            <a:endParaRPr lang="en-IN" b="1" dirty="0" smtClean="0"/>
          </a:p>
          <a:p>
            <a:endParaRPr lang="en-IN" b="1" dirty="0" smtClean="0"/>
          </a:p>
          <a:p>
            <a:r>
              <a:rPr lang="en-IN" dirty="0" smtClean="0"/>
              <a:t> </a:t>
            </a:r>
            <a:r>
              <a:rPr lang="en-IN" b="1" dirty="0" smtClean="0"/>
              <a:t>(ii) Pouring the acetone on our palm </a:t>
            </a:r>
            <a:endParaRPr lang="en-IN" b="1" dirty="0"/>
          </a:p>
        </p:txBody>
      </p:sp>
      <p:pic>
        <p:nvPicPr>
          <p:cNvPr id="38914" name="Picture 2" descr="Chilling Science: Evaporative Cooling with Liquids - Scientific America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1504950"/>
            <a:ext cx="4821004" cy="32194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971551"/>
            <a:ext cx="6400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(iii) Sprinkling of water on the open ground after a hot sunny day </a:t>
            </a:r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37890" name="Picture 2" descr="Sprinkling GIFs | Tenor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733550"/>
            <a:ext cx="3505200" cy="26289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1047751"/>
            <a:ext cx="7620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(iv) Water </a:t>
            </a:r>
            <a:r>
              <a:rPr lang="en-IN" b="1" dirty="0" smtClean="0"/>
              <a:t>droplets on the outer surface of a glass containing ice cold water </a:t>
            </a:r>
            <a:r>
              <a:rPr lang="en-IN" b="1" dirty="0" smtClean="0"/>
              <a:t> </a:t>
            </a:r>
            <a:endParaRPr lang="en-IN" b="1" dirty="0"/>
          </a:p>
        </p:txBody>
      </p:sp>
      <p:sp>
        <p:nvSpPr>
          <p:cNvPr id="36866" name="AutoShape 2" descr="Water | Environment Science | CBSE | Class 6 | ekShiksh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6868" name="AutoShape 4" descr="Water | Environment Science | CBSE | Class 6 | ekShiksh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36870" name="Picture 6" descr="NCERT not to be republishe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885950"/>
            <a:ext cx="2590800" cy="27095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742950"/>
            <a:ext cx="762000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PLASMA</a:t>
            </a:r>
          </a:p>
          <a:p>
            <a:endParaRPr lang="en-IN" b="1" dirty="0" smtClean="0"/>
          </a:p>
          <a:p>
            <a:r>
              <a:rPr lang="en-IN" dirty="0" smtClean="0"/>
              <a:t>This state consists of super energetic and super excited particles. These particles are in the form of ionised gases</a:t>
            </a:r>
            <a:r>
              <a:rPr lang="en-IN" dirty="0" smtClean="0"/>
              <a:t>.</a:t>
            </a:r>
          </a:p>
          <a:p>
            <a:endParaRPr lang="en-IN" dirty="0" smtClean="0"/>
          </a:p>
          <a:p>
            <a:r>
              <a:rPr lang="en-IN" b="1" dirty="0" smtClean="0"/>
              <a:t>For </a:t>
            </a:r>
            <a:r>
              <a:rPr lang="en-IN" b="1" dirty="0" err="1" smtClean="0"/>
              <a:t>eg</a:t>
            </a:r>
            <a:r>
              <a:rPr lang="en-IN" b="1" dirty="0" smtClean="0"/>
              <a:t>:</a:t>
            </a:r>
            <a:r>
              <a:rPr lang="en-IN" dirty="0" smtClean="0"/>
              <a:t> </a:t>
            </a:r>
            <a:endParaRPr lang="en-IN" dirty="0" smtClean="0"/>
          </a:p>
          <a:p>
            <a:r>
              <a:rPr lang="en-IN" dirty="0" smtClean="0"/>
              <a:t>Neon </a:t>
            </a:r>
            <a:r>
              <a:rPr lang="en-IN" dirty="0" smtClean="0"/>
              <a:t>sign bulb </a:t>
            </a:r>
          </a:p>
          <a:p>
            <a:r>
              <a:rPr lang="en-IN" dirty="0" smtClean="0"/>
              <a:t>Neon </a:t>
            </a:r>
            <a:r>
              <a:rPr lang="en-IN" dirty="0" smtClean="0"/>
              <a:t>gas  </a:t>
            </a:r>
            <a:endParaRPr lang="en-IN" dirty="0" smtClean="0"/>
          </a:p>
          <a:p>
            <a:r>
              <a:rPr lang="en-IN" dirty="0" smtClean="0"/>
              <a:t>Fluorescent tube</a:t>
            </a:r>
          </a:p>
          <a:p>
            <a:r>
              <a:rPr lang="en-IN" dirty="0" smtClean="0"/>
              <a:t> </a:t>
            </a:r>
            <a:r>
              <a:rPr lang="en-IN" dirty="0" smtClean="0"/>
              <a:t>Helium gas </a:t>
            </a:r>
            <a:endParaRPr lang="en-IN" dirty="0" smtClean="0"/>
          </a:p>
          <a:p>
            <a:r>
              <a:rPr lang="en-IN" dirty="0" smtClean="0"/>
              <a:t>Flame</a:t>
            </a:r>
          </a:p>
          <a:p>
            <a:r>
              <a:rPr lang="en-IN" dirty="0" smtClean="0"/>
              <a:t>Interstellar nebulae</a:t>
            </a:r>
          </a:p>
          <a:p>
            <a:r>
              <a:rPr lang="en-IN" dirty="0" smtClean="0"/>
              <a:t>Aurora borealis </a:t>
            </a:r>
          </a:p>
          <a:p>
            <a:r>
              <a:rPr lang="en-IN" dirty="0" smtClean="0"/>
              <a:t>Lightning stars </a:t>
            </a:r>
          </a:p>
        </p:txBody>
      </p:sp>
      <p:pic>
        <p:nvPicPr>
          <p:cNvPr id="6146" name="Picture 2" descr="GRINP plasma physics"/>
          <p:cNvPicPr>
            <a:picLocks noChangeAspect="1" noChangeArrowheads="1"/>
          </p:cNvPicPr>
          <p:nvPr/>
        </p:nvPicPr>
        <p:blipFill>
          <a:blip r:embed="rId2"/>
          <a:srcRect l="72285"/>
          <a:stretch>
            <a:fillRect/>
          </a:stretch>
        </p:blipFill>
        <p:spPr bwMode="auto">
          <a:xfrm>
            <a:off x="6324600" y="1885950"/>
            <a:ext cx="2514600" cy="301121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971550"/>
            <a:ext cx="7848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dirty="0" smtClean="0"/>
          </a:p>
          <a:p>
            <a:r>
              <a:rPr lang="en-IN" dirty="0" smtClean="0"/>
              <a:t>When electrical energy flows through gas, it gets ionised and hence plasma is created.  Plasma glows with a special colour depending on nature of gas. Sun and the stars glow because of the presence of plasma. 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5122" name="Picture 2" descr="States of Matter | Science Zone Jamaica"/>
          <p:cNvPicPr>
            <a:picLocks noChangeAspect="1" noChangeArrowheads="1"/>
          </p:cNvPicPr>
          <p:nvPr/>
        </p:nvPicPr>
        <p:blipFill>
          <a:blip r:embed="rId2"/>
          <a:srcRect l="83594" t="25553" b="19410"/>
          <a:stretch>
            <a:fillRect/>
          </a:stretch>
        </p:blipFill>
        <p:spPr bwMode="auto">
          <a:xfrm>
            <a:off x="762000" y="2343150"/>
            <a:ext cx="1905000" cy="254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971550"/>
            <a:ext cx="678180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Bose - Einstein condensate ( B.E.C.) </a:t>
            </a:r>
            <a:endParaRPr lang="en-IN" b="1" dirty="0" smtClean="0"/>
          </a:p>
          <a:p>
            <a:endParaRPr lang="en-IN" b="1" dirty="0" smtClean="0"/>
          </a:p>
          <a:p>
            <a:r>
              <a:rPr lang="en-IN" dirty="0" smtClean="0"/>
              <a:t>The B.E.C. is formed by cooling a gas of extremely low density, about one-hundred-thousandth the density of normal air, to super low temperature. 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It is super fluid gaseous state formed by atoms cooled to temperature very near to  </a:t>
            </a:r>
            <a:r>
              <a:rPr lang="en-IN" b="1" dirty="0" smtClean="0"/>
              <a:t>absolute zero.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098" name="Picture 2" descr="A method for producing 3-D Bose-Einstein condensates using laser cooli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3181350"/>
            <a:ext cx="2286000" cy="171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971550"/>
            <a:ext cx="6477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/>
              <a:t>NOW ANSWER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r>
              <a:rPr lang="en-IN" dirty="0" smtClean="0"/>
              <a:t>(C) What happened to the level of water in the beaker after the</a:t>
            </a:r>
          </a:p>
          <a:p>
            <a:pPr marL="342900" indent="-342900"/>
            <a:r>
              <a:rPr lang="en-IN" dirty="0" smtClean="0"/>
              <a:t>activity is over?</a:t>
            </a:r>
          </a:p>
          <a:p>
            <a:pPr marL="342900" indent="-342900"/>
            <a:endParaRPr lang="en-IN" dirty="0" smtClean="0"/>
          </a:p>
        </p:txBody>
      </p:sp>
      <p:pic>
        <p:nvPicPr>
          <p:cNvPr id="38914" name="Picture 2" descr="Blink Activity | Blink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266950"/>
            <a:ext cx="4038116" cy="24765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971550"/>
            <a:ext cx="6477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/>
              <a:t>NOW ANSWER</a:t>
            </a:r>
          </a:p>
          <a:p>
            <a:pPr marL="342900" indent="-342900"/>
            <a:endParaRPr lang="en-IN" dirty="0" smtClean="0"/>
          </a:p>
          <a:p>
            <a:pPr marL="342900" indent="-342900"/>
            <a:r>
              <a:rPr lang="en-IN" dirty="0" smtClean="0"/>
              <a:t>(D) Where does the common salt disappear?</a:t>
            </a:r>
          </a:p>
        </p:txBody>
      </p:sp>
      <p:pic>
        <p:nvPicPr>
          <p:cNvPr id="5" name="Picture 2" descr="Blink Activity | BlinkLearning"/>
          <p:cNvPicPr>
            <a:picLocks noChangeAspect="1" noChangeArrowheads="1"/>
          </p:cNvPicPr>
          <p:nvPr/>
        </p:nvPicPr>
        <p:blipFill>
          <a:blip r:embed="rId2"/>
          <a:srcRect l="62928"/>
          <a:stretch>
            <a:fillRect/>
          </a:stretch>
        </p:blipFill>
        <p:spPr bwMode="auto">
          <a:xfrm>
            <a:off x="914400" y="2114550"/>
            <a:ext cx="1965158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971550"/>
            <a:ext cx="6477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/>
              <a:t>Size of particles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r>
              <a:rPr lang="en-IN" b="1" dirty="0" smtClean="0"/>
              <a:t>ACTIVITY</a:t>
            </a:r>
            <a:endParaRPr lang="en-IN" dirty="0" smtClean="0"/>
          </a:p>
          <a:p>
            <a:pPr marL="342900" indent="-342900"/>
            <a:endParaRPr lang="en-IN" dirty="0" smtClean="0"/>
          </a:p>
          <a:p>
            <a:pPr marL="342900" indent="-342900"/>
            <a:r>
              <a:rPr lang="en-IN" dirty="0" smtClean="0"/>
              <a:t>To show that the constituent particle of matter are very small.</a:t>
            </a:r>
          </a:p>
          <a:p>
            <a:pPr marL="342900" indent="-342900"/>
            <a:endParaRPr lang="en-IN" dirty="0" smtClean="0"/>
          </a:p>
          <a:p>
            <a:pPr marL="342900" indent="-342900"/>
            <a:endParaRPr lang="en-IN" dirty="0" smtClean="0"/>
          </a:p>
          <a:p>
            <a:pPr marL="342900" indent="-342900"/>
            <a:endParaRPr lang="en-IN" b="1" dirty="0" smtClean="0"/>
          </a:p>
          <a:p>
            <a:pPr marL="342900" indent="-342900"/>
            <a:endParaRPr lang="en-IN" b="1" dirty="0" smtClean="0"/>
          </a:p>
        </p:txBody>
      </p:sp>
      <p:pic>
        <p:nvPicPr>
          <p:cNvPr id="36870" name="Picture 6" descr="Explain Activity 1.2 NCERT Science Class 9 - Studd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495550"/>
            <a:ext cx="4191000" cy="175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33400" y="971550"/>
            <a:ext cx="64770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/>
              <a:t>OBSERVATION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r>
              <a:rPr lang="en-IN" dirty="0" smtClean="0"/>
              <a:t>Only a few crystals of potassium permanganate  can colour a large</a:t>
            </a:r>
          </a:p>
          <a:p>
            <a:pPr marL="342900" indent="-342900"/>
            <a:r>
              <a:rPr lang="en-IN" dirty="0" smtClean="0"/>
              <a:t>volume of water.</a:t>
            </a:r>
            <a:r>
              <a:rPr lang="en-IN" b="1" dirty="0" smtClean="0"/>
              <a:t> 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r>
              <a:rPr lang="en-IN" b="1" dirty="0" smtClean="0"/>
              <a:t>CONCLUSION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r>
              <a:rPr lang="en-IN" dirty="0" smtClean="0"/>
              <a:t>There must be millions of tiny particles in just one crystal of</a:t>
            </a:r>
          </a:p>
          <a:p>
            <a:pPr marL="342900" indent="-342900"/>
            <a:r>
              <a:rPr lang="en-IN" dirty="0" smtClean="0"/>
              <a:t>potassium permanganate which keep on dividing  themselves into</a:t>
            </a:r>
          </a:p>
          <a:p>
            <a:pPr marL="342900" indent="-342900"/>
            <a:r>
              <a:rPr lang="en-IN" dirty="0" smtClean="0"/>
              <a:t>smaller and smaller particles with each dilution  there by making</a:t>
            </a:r>
          </a:p>
          <a:p>
            <a:pPr marL="342900" indent="-342900"/>
            <a:r>
              <a:rPr lang="en-IN" dirty="0" smtClean="0"/>
              <a:t>the colour lighter and lighter.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pic>
        <p:nvPicPr>
          <p:cNvPr id="8194" name="Picture 2" descr="Dettol takes on surface disinfectants and sanitiser sprays while it  reaffirms its 'protection' identity in new a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123950"/>
            <a:ext cx="6781800" cy="37695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33400" y="971550"/>
            <a:ext cx="5486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b="1" dirty="0" smtClean="0"/>
              <a:t>Characteristics of Particles of Matter</a:t>
            </a:r>
          </a:p>
          <a:p>
            <a:endParaRPr lang="en-IN" b="1" dirty="0" smtClean="0"/>
          </a:p>
          <a:p>
            <a:r>
              <a:rPr lang="en-IN" b="1" dirty="0" smtClean="0"/>
              <a:t>(1) Particles of matter have space between them</a:t>
            </a:r>
          </a:p>
          <a:p>
            <a:endParaRPr lang="en-IN" b="1" dirty="0" smtClean="0"/>
          </a:p>
          <a:p>
            <a:r>
              <a:rPr lang="en-IN" b="1" dirty="0" smtClean="0"/>
              <a:t>(2) Particles of matter are continuously moving</a:t>
            </a:r>
          </a:p>
          <a:p>
            <a:endParaRPr lang="en-IN" b="1" dirty="0" smtClean="0"/>
          </a:p>
          <a:p>
            <a:r>
              <a:rPr lang="en-IN" b="1" dirty="0" smtClean="0"/>
              <a:t>(3) Particles of matter attract each other</a:t>
            </a:r>
          </a:p>
          <a:p>
            <a:endParaRPr lang="en-IN" b="1" dirty="0" smtClean="0"/>
          </a:p>
          <a:p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33400" y="1047750"/>
            <a:ext cx="585887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</a:t>
            </a:r>
            <a:r>
              <a:rPr lang="en-IN" b="1" dirty="0" smtClean="0"/>
              <a:t>(1) Particles of matter have space between them</a:t>
            </a:r>
          </a:p>
          <a:p>
            <a:endParaRPr lang="en-IN" b="1" dirty="0" smtClean="0"/>
          </a:p>
          <a:p>
            <a:r>
              <a:rPr lang="en-IN" dirty="0" smtClean="0"/>
              <a:t> 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6146" name="Picture 2" descr="Solubility ( Read ) | Chemistry | CK-12 Foundation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800" y="1733550"/>
            <a:ext cx="3962400" cy="269329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Is there any change in the volume?</a:t>
            </a:r>
            <a:endParaRPr lang="en-IN" b="1" dirty="0"/>
          </a:p>
        </p:txBody>
      </p:sp>
      <p:pic>
        <p:nvPicPr>
          <p:cNvPr id="5122" name="Picture 2" descr="Learn Characteristics of Particles of Matter in 2 minute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38350"/>
            <a:ext cx="36576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28600" y="971550"/>
            <a:ext cx="769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Every Indian philosophers classified matter in the form of five basic elements  .</a:t>
            </a:r>
          </a:p>
          <a:p>
            <a:endParaRPr lang="en-IN" dirty="0"/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419100" y="1390650"/>
            <a:ext cx="11430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1866900" y="1771650"/>
            <a:ext cx="1219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rot="16200000" flipH="1">
            <a:off x="5867400" y="1352550"/>
            <a:ext cx="10668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rot="16200000" flipH="1">
            <a:off x="4381500" y="1771650"/>
            <a:ext cx="12192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rot="5400000">
            <a:off x="3010694" y="1999456"/>
            <a:ext cx="14478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4580" name="Picture 4" descr="Earth GIF - Find on GIFER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00200" y="2571750"/>
            <a:ext cx="1709738" cy="1709738"/>
          </a:xfrm>
          <a:prstGeom prst="rect">
            <a:avLst/>
          </a:prstGeom>
          <a:noFill/>
        </p:spPr>
      </p:pic>
      <p:pic>
        <p:nvPicPr>
          <p:cNvPr id="24584" name="Picture 8" descr="Sky GIF | Gfycat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8200" y="2724150"/>
            <a:ext cx="1371600" cy="1066800"/>
          </a:xfrm>
          <a:prstGeom prst="rect">
            <a:avLst/>
          </a:prstGeom>
          <a:noFill/>
        </p:spPr>
      </p:pic>
      <p:pic>
        <p:nvPicPr>
          <p:cNvPr id="24586" name="Picture 10" descr="Water Gif - Ice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2647950"/>
            <a:ext cx="1768268" cy="1066800"/>
          </a:xfrm>
          <a:prstGeom prst="rect">
            <a:avLst/>
          </a:prstGeom>
          <a:noFill/>
        </p:spPr>
      </p:pic>
      <p:pic>
        <p:nvPicPr>
          <p:cNvPr id="24588" name="Picture 12" descr="On Fire Sticker by Billboard for iOS &amp; Android | GIPHY"/>
          <p:cNvPicPr>
            <a:picLocks noChangeAspect="1" noChangeArrowheads="1" noCrop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905000" y="2038350"/>
            <a:ext cx="4273550" cy="2563813"/>
          </a:xfrm>
          <a:prstGeom prst="rect">
            <a:avLst/>
          </a:prstGeom>
          <a:noFill/>
        </p:spPr>
      </p:pic>
      <p:pic>
        <p:nvPicPr>
          <p:cNvPr id="24590" name="Picture 14" descr="Sky Gif GIF - Sky Gif Air GIFs"/>
          <p:cNvPicPr>
            <a:picLocks noChangeAspect="1" noChangeArrowheads="1" noCrop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0" y="2647950"/>
            <a:ext cx="1447800" cy="1295400"/>
          </a:xfrm>
          <a:prstGeom prst="rect">
            <a:avLst/>
          </a:prstGeom>
          <a:noFill/>
        </p:spPr>
      </p:pic>
      <p:sp>
        <p:nvSpPr>
          <p:cNvPr id="14" name="TextBox 1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Examples of daily life where we observe that particles of one type of matter get into the spaces between particles of other.</a:t>
            </a:r>
            <a:endParaRPr lang="en-IN" b="1" dirty="0"/>
          </a:p>
        </p:txBody>
      </p:sp>
      <p:pic>
        <p:nvPicPr>
          <p:cNvPr id="39942" name="Picture 6" descr="Coffee Gif - ID: 2693 - Gif Abyss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1885950"/>
            <a:ext cx="2778369" cy="2508251"/>
          </a:xfrm>
          <a:prstGeom prst="rect">
            <a:avLst/>
          </a:prstGeom>
          <a:noFill/>
        </p:spPr>
      </p:pic>
      <p:pic>
        <p:nvPicPr>
          <p:cNvPr id="39944" name="Picture 8" descr="Lemonade on Behance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38600" y="1733550"/>
            <a:ext cx="4038600" cy="3028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The diver is able to cut through water in a swimming pool. Why ?</a:t>
            </a:r>
          </a:p>
          <a:p>
            <a:endParaRPr lang="en-IN" dirty="0"/>
          </a:p>
        </p:txBody>
      </p:sp>
      <p:pic>
        <p:nvPicPr>
          <p:cNvPr id="40966" name="Picture 6" descr="Swim Swimming Sticker by MySwimPro for iOS &amp; Android | GIPHY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97600" y="1123951"/>
            <a:ext cx="3251199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(ii) Particles of matter are continuously moving</a:t>
            </a:r>
          </a:p>
          <a:p>
            <a:endParaRPr lang="en-IN" b="1" dirty="0" smtClean="0"/>
          </a:p>
          <a:p>
            <a:r>
              <a:rPr lang="en-IN" dirty="0" smtClean="0"/>
              <a:t>Matter is made up of very small particles and these are separated from one another by empty spaces or voids also called as </a:t>
            </a:r>
            <a:r>
              <a:rPr lang="en-IN" dirty="0" err="1" smtClean="0"/>
              <a:t>interparticle</a:t>
            </a:r>
            <a:r>
              <a:rPr lang="en-IN" dirty="0" smtClean="0"/>
              <a:t> space.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1986" name="Picture 2" descr="Learn Molecules and its arrangement in solids, liquids and gases in 3  minutes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2647950"/>
            <a:ext cx="2708510" cy="20882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 </a:t>
            </a:r>
          </a:p>
          <a:p>
            <a:endParaRPr lang="en-IN" dirty="0" smtClean="0"/>
          </a:p>
          <a:p>
            <a:r>
              <a:rPr lang="en-IN" dirty="0" smtClean="0"/>
              <a:t>To prove that the particles of matter are in state of continuous motion.</a:t>
            </a:r>
          </a:p>
          <a:p>
            <a:endParaRPr lang="en-IN" dirty="0"/>
          </a:p>
        </p:txBody>
      </p:sp>
      <p:pic>
        <p:nvPicPr>
          <p:cNvPr id="43010" name="Picture 2" descr="Marshland Natural Pure Pineapple Fragrance Agarbatti Incense Sticks for  Home, Pooja and Religious Activity (Pack of 12): Amazon.in: Home &amp; Kitche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495550"/>
            <a:ext cx="1828800" cy="1828800"/>
          </a:xfrm>
          <a:prstGeom prst="rect">
            <a:avLst/>
          </a:prstGeom>
          <a:noFill/>
        </p:spPr>
      </p:pic>
      <p:pic>
        <p:nvPicPr>
          <p:cNvPr id="43012" name="Picture 4" descr="Best Perfumes Launching in 2020 | POPSUGAR Beauty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895600" y="2038350"/>
            <a:ext cx="2362200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NOW ANSWER</a:t>
            </a:r>
          </a:p>
          <a:p>
            <a:endParaRPr lang="en-IN" b="1" dirty="0" smtClean="0"/>
          </a:p>
          <a:p>
            <a:r>
              <a:rPr lang="en-IN" dirty="0" smtClean="0"/>
              <a:t>Q. Why can you smell the perfume of incense stick when you were close to the stick?</a:t>
            </a:r>
          </a:p>
          <a:p>
            <a:endParaRPr lang="en-IN" dirty="0"/>
          </a:p>
        </p:txBody>
      </p:sp>
      <p:pic>
        <p:nvPicPr>
          <p:cNvPr id="45058" name="Picture 2" descr="Prem's Fragrance ::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67000" y="2108361"/>
            <a:ext cx="1524000" cy="267318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NOW ANSWER</a:t>
            </a:r>
          </a:p>
          <a:p>
            <a:endParaRPr lang="en-IN" b="1" dirty="0" smtClean="0"/>
          </a:p>
          <a:p>
            <a:r>
              <a:rPr lang="en-IN" dirty="0" smtClean="0"/>
              <a:t>Q. Why can you not smell the perfume at a short distance when the incense stick is not lighted?</a:t>
            </a:r>
          </a:p>
          <a:p>
            <a:endParaRPr lang="en-IN" dirty="0"/>
          </a:p>
        </p:txBody>
      </p:sp>
      <p:pic>
        <p:nvPicPr>
          <p:cNvPr id="46082" name="Picture 2" descr="Poonam Flora - Incense Sti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2647950"/>
            <a:ext cx="3047999" cy="2209800"/>
          </a:xfrm>
          <a:prstGeom prst="rect">
            <a:avLst/>
          </a:prstGeom>
          <a:noFill/>
        </p:spPr>
      </p:pic>
      <p:pic>
        <p:nvPicPr>
          <p:cNvPr id="46084" name="Picture 4" descr="Free business man cartoon vector - free business man carto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77000" y="2495550"/>
            <a:ext cx="2214000" cy="2214000"/>
          </a:xfrm>
          <a:prstGeom prst="rect">
            <a:avLst/>
          </a:prstGeom>
          <a:noFill/>
        </p:spPr>
      </p:pic>
      <p:pic>
        <p:nvPicPr>
          <p:cNvPr id="46088" name="Picture 8" descr="Red Mark Cross Crossed Wrong PNG | Pic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91000" y="2647950"/>
            <a:ext cx="1393200" cy="139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NOW ANSWER</a:t>
            </a:r>
          </a:p>
          <a:p>
            <a:endParaRPr lang="en-IN" b="1" dirty="0" smtClean="0"/>
          </a:p>
          <a:p>
            <a:pPr marL="342900" indent="-342900">
              <a:buAutoNum type="alphaUcPeriod" startAt="17"/>
            </a:pPr>
            <a:r>
              <a:rPr lang="en-IN" dirty="0" smtClean="0"/>
              <a:t>Why does the smell of perfume of the incense stick fill the whole</a:t>
            </a:r>
          </a:p>
          <a:p>
            <a:pPr marL="342900" indent="-342900"/>
            <a:r>
              <a:rPr lang="en-IN" dirty="0" smtClean="0"/>
              <a:t>room in few minutes ,when lighted ?</a:t>
            </a:r>
          </a:p>
          <a:p>
            <a:pPr marL="342900" indent="-342900">
              <a:buAutoNum type="alphaUcPeriod" startAt="17"/>
            </a:pPr>
            <a:endParaRPr lang="en-IN" dirty="0"/>
          </a:p>
        </p:txBody>
      </p:sp>
      <p:pic>
        <p:nvPicPr>
          <p:cNvPr id="47106" name="Picture 2" descr="Prem's Fragrance ::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343150"/>
            <a:ext cx="1219200" cy="242811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</a:t>
            </a:r>
            <a:r>
              <a:rPr lang="en-IN" b="1" dirty="0" smtClean="0"/>
              <a:t> </a:t>
            </a:r>
            <a:r>
              <a:rPr lang="en-IN" dirty="0" smtClean="0"/>
              <a:t>We can get the smell of perfume sitting several meters away . Why?</a:t>
            </a:r>
          </a:p>
          <a:p>
            <a:endParaRPr lang="en-IN" dirty="0" smtClean="0"/>
          </a:p>
          <a:p>
            <a:r>
              <a:rPr lang="en-IN" dirty="0" smtClean="0"/>
              <a:t>Perfume contains volatile solvent which carries pleasant smelling vapours.</a:t>
            </a:r>
          </a:p>
          <a:p>
            <a:endParaRPr lang="en-IN" dirty="0" smtClean="0"/>
          </a:p>
          <a:p>
            <a:r>
              <a:rPr lang="en-IN" dirty="0" smtClean="0"/>
              <a:t>They diffuse quite fast and can reach to people sitting several meters away.  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44034" name="Picture 2" descr="Lancome Miracle GIFs - Get the best GIF on GIPHY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1581150"/>
            <a:ext cx="2133600" cy="2133600"/>
          </a:xfrm>
          <a:prstGeom prst="rect">
            <a:avLst/>
          </a:prstGeom>
          <a:noFill/>
        </p:spPr>
      </p:pic>
      <p:pic>
        <p:nvPicPr>
          <p:cNvPr id="44036" name="Picture 4" descr="Image result for fragrance gif | Lancome perfume, Fragrance, Perfume bottles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3105150"/>
            <a:ext cx="1657350" cy="16573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CONCLUSION</a:t>
            </a:r>
          </a:p>
          <a:p>
            <a:endParaRPr lang="en-IN" b="1" dirty="0" smtClean="0"/>
          </a:p>
          <a:p>
            <a:r>
              <a:rPr lang="en-IN" b="1" dirty="0" smtClean="0"/>
              <a:t>a. </a:t>
            </a:r>
            <a:r>
              <a:rPr lang="en-IN" dirty="0" smtClean="0"/>
              <a:t>Particles of matter are in continuous state of motion and hence have some energy .</a:t>
            </a:r>
          </a:p>
          <a:p>
            <a:endParaRPr lang="en-IN" dirty="0" smtClean="0"/>
          </a:p>
          <a:p>
            <a:r>
              <a:rPr lang="en-IN" b="1" dirty="0" smtClean="0"/>
              <a:t>b.</a:t>
            </a:r>
            <a:r>
              <a:rPr lang="en-IN" dirty="0" smtClean="0"/>
              <a:t> When the temperature of matter rises particles move faster. </a:t>
            </a:r>
            <a:endParaRPr lang="en-IN" b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</a:t>
            </a:r>
          </a:p>
          <a:p>
            <a:endParaRPr lang="en-IN" b="1" dirty="0" smtClean="0"/>
          </a:p>
          <a:p>
            <a:r>
              <a:rPr lang="en-IN" dirty="0" smtClean="0"/>
              <a:t>To demonstrate that the kinetic energy of particles increases with increase in temperature .  </a:t>
            </a:r>
            <a:endParaRPr lang="en-IN" b="1" dirty="0" smtClean="0"/>
          </a:p>
        </p:txBody>
      </p:sp>
      <p:pic>
        <p:nvPicPr>
          <p:cNvPr id="48130" name="Picture 2" descr="What is the Difference if you diffuse Potassium Permanganate in hot and cold  water? - YouTub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95550"/>
            <a:ext cx="5334000" cy="2209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343150"/>
            <a:ext cx="2514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MATTER</a:t>
            </a:r>
            <a:endParaRPr lang="en-IN" b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066800" y="2038350"/>
            <a:ext cx="19812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066800" y="2571750"/>
            <a:ext cx="19812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066800" y="2800350"/>
            <a:ext cx="1905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124200" y="188595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Anything that has mass and  occupy space(VOLUME).</a:t>
            </a:r>
            <a:endParaRPr lang="en-IN" dirty="0"/>
          </a:p>
        </p:txBody>
      </p:sp>
      <p:sp>
        <p:nvSpPr>
          <p:cNvPr id="26" name="TextBox 25"/>
          <p:cNvSpPr txBox="1"/>
          <p:nvPr/>
        </p:nvSpPr>
        <p:spPr>
          <a:xfrm>
            <a:off x="3124200" y="2343150"/>
            <a:ext cx="563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They are made up of particles.</a:t>
            </a:r>
            <a:endParaRPr lang="en-IN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2876550"/>
            <a:ext cx="579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We can see, touch , taste , feel them. </a:t>
            </a:r>
            <a:endParaRPr lang="en-IN" dirty="0"/>
          </a:p>
        </p:txBody>
      </p:sp>
      <p:sp>
        <p:nvSpPr>
          <p:cNvPr id="12" name="TextBox 11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CONCLUSION</a:t>
            </a:r>
          </a:p>
          <a:p>
            <a:endParaRPr lang="en-IN" b="1" dirty="0" smtClean="0"/>
          </a:p>
          <a:p>
            <a:r>
              <a:rPr lang="en-IN" dirty="0" smtClean="0"/>
              <a:t>The particles of matter possess motion and that the kinetic energy of the particles increases with increase in temperature. </a:t>
            </a:r>
          </a:p>
        </p:txBody>
      </p:sp>
      <p:pic>
        <p:nvPicPr>
          <p:cNvPr id="50180" name="Picture 4" descr="Yes, You Can Boil Water at Room Temperature. Here's How | WIRED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571750"/>
            <a:ext cx="2590800" cy="21450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95350"/>
            <a:ext cx="7010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AIM</a:t>
            </a:r>
          </a:p>
          <a:p>
            <a:endParaRPr lang="en-IN" b="1" dirty="0" smtClean="0"/>
          </a:p>
          <a:p>
            <a:r>
              <a:rPr lang="en-IN" dirty="0" smtClean="0"/>
              <a:t>To understand different rates of diffusion by different substances.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1026" name="Picture 2" descr="What Is Diffusion? - Definition, Types &amp; Examples Of Diffusion"/>
          <p:cNvPicPr>
            <a:picLocks noChangeAspect="1" noChangeArrowheads="1"/>
          </p:cNvPicPr>
          <p:nvPr/>
        </p:nvPicPr>
        <p:blipFill>
          <a:blip r:embed="rId2"/>
          <a:srcRect t="13115"/>
          <a:stretch>
            <a:fillRect/>
          </a:stretch>
        </p:blipFill>
        <p:spPr bwMode="auto">
          <a:xfrm>
            <a:off x="609600" y="2114550"/>
            <a:ext cx="5943600" cy="25200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95350"/>
            <a:ext cx="7010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Now Answer</a:t>
            </a:r>
          </a:p>
          <a:p>
            <a:endParaRPr lang="en-IN" b="1" dirty="0" smtClean="0"/>
          </a:p>
          <a:p>
            <a:r>
              <a:rPr lang="en-IN" dirty="0" smtClean="0"/>
              <a:t>Q. What do you observe immediately after adding the ink drop?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Q. What do you observe immediately after adding a drop of honey ?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Q. How many hours or days does it take for the colour of ink to spread evenly throughout the water ?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CONCLUSION</a:t>
            </a:r>
          </a:p>
          <a:p>
            <a:endParaRPr lang="en-IN" b="1" dirty="0" smtClean="0"/>
          </a:p>
          <a:p>
            <a:pPr marL="342900" indent="-342900">
              <a:buAutoNum type="alphaLcPeriod"/>
            </a:pPr>
            <a:r>
              <a:rPr lang="en-IN" dirty="0" smtClean="0"/>
              <a:t>Rate of diffusion depends upon the nature of substances.</a:t>
            </a:r>
          </a:p>
          <a:p>
            <a:pPr marL="342900" indent="-342900">
              <a:buAutoNum type="alphaLcPeriod"/>
            </a:pPr>
            <a:endParaRPr lang="en-IN" dirty="0" smtClean="0"/>
          </a:p>
          <a:p>
            <a:pPr marL="342900" indent="-342900">
              <a:buAutoNum type="alphaLcPeriod"/>
            </a:pPr>
            <a:r>
              <a:rPr lang="en-IN" dirty="0" smtClean="0"/>
              <a:t>More viscous substances which have particles with less kinetic </a:t>
            </a:r>
          </a:p>
          <a:p>
            <a:pPr marL="342900" indent="-342900"/>
            <a:r>
              <a:rPr lang="en-IN" dirty="0" smtClean="0"/>
              <a:t>energy, takes more time to get  diffused.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“ This spontaneous intermixing of particles of two or more different substances is called diffusion”</a:t>
            </a:r>
          </a:p>
          <a:p>
            <a:endParaRPr lang="en-IN" dirty="0" smtClean="0"/>
          </a:p>
          <a:p>
            <a:r>
              <a:rPr lang="en-IN" dirty="0" smtClean="0"/>
              <a:t>The rate of diffusion becomes faster with increase in temperature because at higher temperature , the particles have more energy and hence move faster.  </a:t>
            </a:r>
          </a:p>
        </p:txBody>
      </p:sp>
      <p:pic>
        <p:nvPicPr>
          <p:cNvPr id="47106" name="Picture 2" descr="Diffusion - Wikipedi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71800" y="2724150"/>
            <a:ext cx="3048000" cy="185928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Diffusion is ,</a:t>
            </a:r>
          </a:p>
          <a:p>
            <a:endParaRPr lang="en-IN" dirty="0" smtClean="0"/>
          </a:p>
          <a:p>
            <a:pPr marL="342900" indent="-342900">
              <a:buAutoNum type="arabicParenBoth"/>
            </a:pPr>
            <a:r>
              <a:rPr lang="en-IN" dirty="0" smtClean="0"/>
              <a:t>Fastest between two gases.</a:t>
            </a:r>
          </a:p>
          <a:p>
            <a:pPr marL="342900" indent="-342900">
              <a:buAutoNum type="arabicParenBoth"/>
            </a:pPr>
            <a:endParaRPr lang="en-IN" dirty="0" smtClean="0"/>
          </a:p>
          <a:p>
            <a:pPr marL="342900" indent="-342900">
              <a:buAutoNum type="arabicParenBoth"/>
            </a:pPr>
            <a:endParaRPr lang="en-IN" dirty="0" smtClean="0"/>
          </a:p>
          <a:p>
            <a:pPr marL="342900" indent="-342900">
              <a:buAutoNum type="arabicParenBoth"/>
            </a:pPr>
            <a:r>
              <a:rPr lang="en-IN" dirty="0" smtClean="0"/>
              <a:t>Slower between two different liquids or a solid and a liquid.</a:t>
            </a:r>
          </a:p>
          <a:p>
            <a:pPr marL="342900" indent="-342900"/>
            <a:endParaRPr lang="en-IN" dirty="0" smtClean="0"/>
          </a:p>
          <a:p>
            <a:pPr marL="342900" indent="-342900">
              <a:buAutoNum type="arabicParenBoth"/>
            </a:pPr>
            <a:endParaRPr lang="en-IN" dirty="0" smtClean="0"/>
          </a:p>
          <a:p>
            <a:pPr marL="342900" indent="-342900">
              <a:buAutoNum type="arabicParenBoth"/>
            </a:pPr>
            <a:r>
              <a:rPr lang="en-IN" dirty="0" smtClean="0"/>
              <a:t>Slowest (or almost negligible) in case of two different solids.</a:t>
            </a:r>
          </a:p>
        </p:txBody>
      </p:sp>
      <p:pic>
        <p:nvPicPr>
          <p:cNvPr id="51202" name="Picture 2" descr="File:Gaz molecules.gif - Wikimedia Commons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86200" y="895350"/>
            <a:ext cx="1066800" cy="1066801"/>
          </a:xfrm>
          <a:prstGeom prst="rect">
            <a:avLst/>
          </a:prstGeom>
          <a:noFill/>
        </p:spPr>
      </p:pic>
      <p:pic>
        <p:nvPicPr>
          <p:cNvPr id="51204" name="Picture 4" descr="File:Chemical surface diffusion slow.gif - Wikipedia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629400" y="1809750"/>
            <a:ext cx="1524000" cy="1143001"/>
          </a:xfrm>
          <a:prstGeom prst="rect">
            <a:avLst/>
          </a:prstGeom>
          <a:noFill/>
        </p:spPr>
      </p:pic>
      <p:pic>
        <p:nvPicPr>
          <p:cNvPr id="51206" name="Picture 6" descr="File:Cluster diffusion shear.gif - Wikimedia Commons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77000" y="3181350"/>
            <a:ext cx="1676400" cy="1257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(iii) Particles of matter attract each other</a:t>
            </a:r>
          </a:p>
          <a:p>
            <a:endParaRPr lang="en-IN" b="1" dirty="0" smtClean="0"/>
          </a:p>
          <a:p>
            <a:r>
              <a:rPr lang="en-IN" dirty="0" smtClean="0"/>
              <a:t>Why these particles are present together to form a continuous appearance of matter ?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50178" name="Picture 2" descr="Top 30 Covalent Bonding GIFs | Find the best GIF on Gfycat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3400" y="2724150"/>
            <a:ext cx="3048000" cy="1714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</a:t>
            </a:r>
          </a:p>
          <a:p>
            <a:endParaRPr lang="en-IN" b="1" dirty="0" smtClean="0"/>
          </a:p>
          <a:p>
            <a:r>
              <a:rPr lang="en-IN" dirty="0" smtClean="0"/>
              <a:t>To demonstrate the strength of attractive forces between particles of different kinds of matter .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53250" name="Picture 2" descr="Bihu Danc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708236"/>
            <a:ext cx="3124200" cy="21383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</a:t>
            </a:r>
          </a:p>
          <a:p>
            <a:r>
              <a:rPr lang="en-IN" dirty="0" smtClean="0"/>
              <a:t> </a:t>
            </a:r>
          </a:p>
          <a:p>
            <a:r>
              <a:rPr lang="en-IN" dirty="0" smtClean="0"/>
              <a:t>Q. Which group was easiest to break ? Why ?</a:t>
            </a:r>
          </a:p>
          <a:p>
            <a:endParaRPr lang="en-IN" dirty="0" smtClean="0"/>
          </a:p>
          <a:p>
            <a:r>
              <a:rPr lang="en-IN" dirty="0" smtClean="0"/>
              <a:t>Q. If we consider each student as a particle of matter, then in which group the particles held  each other with the maximum force ?</a:t>
            </a:r>
          </a:p>
          <a:p>
            <a:endParaRPr lang="en-IN" dirty="0" smtClean="0"/>
          </a:p>
          <a:p>
            <a:r>
              <a:rPr lang="en-IN" dirty="0" smtClean="0"/>
              <a:t>CONCLUSION</a:t>
            </a:r>
          </a:p>
          <a:p>
            <a:r>
              <a:rPr lang="en-IN" dirty="0" smtClean="0"/>
              <a:t>Particles of matter attract to each other.</a:t>
            </a:r>
          </a:p>
          <a:p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</a:t>
            </a:r>
          </a:p>
          <a:p>
            <a:r>
              <a:rPr lang="en-IN" dirty="0" smtClean="0"/>
              <a:t> </a:t>
            </a:r>
          </a:p>
          <a:p>
            <a:r>
              <a:rPr lang="en-IN" dirty="0" smtClean="0"/>
              <a:t>To show that particles of different matter have different force of attraction .</a:t>
            </a:r>
          </a:p>
        </p:txBody>
      </p:sp>
      <p:pic>
        <p:nvPicPr>
          <p:cNvPr id="54274" name="Picture 2" descr="MITTAL 14 Gauge Galvanized Iron Wire, 25 Kgs, Thickness: 2 Mm, Rs 45000  /metric ton | ID: 2166063227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495550"/>
            <a:ext cx="1905000" cy="1905000"/>
          </a:xfrm>
          <a:prstGeom prst="rect">
            <a:avLst/>
          </a:prstGeom>
          <a:noFill/>
        </p:spPr>
      </p:pic>
      <p:pic>
        <p:nvPicPr>
          <p:cNvPr id="54276" name="Picture 4" descr="White Chalk at Rs 15/box | Dustless chalk | ID: 1367576004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495550"/>
            <a:ext cx="1752600" cy="1752600"/>
          </a:xfrm>
          <a:prstGeom prst="rect">
            <a:avLst/>
          </a:prstGeom>
          <a:noFill/>
        </p:spPr>
      </p:pic>
      <p:pic>
        <p:nvPicPr>
          <p:cNvPr id="54278" name="Picture 6" descr="Rubber Band - Elecmatics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DFB"/>
              </a:clrFrom>
              <a:clrTo>
                <a:srgbClr val="FEFDFB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33800" y="2038350"/>
            <a:ext cx="2362200" cy="2362200"/>
          </a:xfrm>
          <a:prstGeom prst="rect">
            <a:avLst/>
          </a:prstGeom>
          <a:noFill/>
        </p:spPr>
      </p:pic>
      <p:pic>
        <p:nvPicPr>
          <p:cNvPr id="54280" name="Picture 8" descr="hAMMER GIF by WhatTheFlup on DeviantArt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1885950"/>
            <a:ext cx="2726826" cy="249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Book GIFs - Get the best GIF on GIPHY"/>
          <p:cNvPicPr>
            <a:picLocks noChangeAspect="1" noChangeArrowheads="1" noCrop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42950"/>
            <a:ext cx="2050063" cy="1219201"/>
          </a:xfrm>
          <a:prstGeom prst="rect">
            <a:avLst/>
          </a:prstGeom>
          <a:noFill/>
        </p:spPr>
      </p:pic>
      <p:pic>
        <p:nvPicPr>
          <p:cNvPr id="14340" name="Picture 4" descr="Pen Graphic GIFs - Get the best GIF on GIPHY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2190750"/>
            <a:ext cx="1600200" cy="1630949"/>
          </a:xfrm>
          <a:prstGeom prst="rect">
            <a:avLst/>
          </a:prstGeom>
          <a:noFill/>
        </p:spPr>
      </p:pic>
      <p:pic>
        <p:nvPicPr>
          <p:cNvPr id="14342" name="Picture 6" descr="Avon Extending Table 2AVX26, on Designer Pages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33600" y="895350"/>
            <a:ext cx="1600200" cy="1600200"/>
          </a:xfrm>
          <a:prstGeom prst="rect">
            <a:avLst/>
          </a:prstGeom>
          <a:noFill/>
        </p:spPr>
      </p:pic>
      <p:pic>
        <p:nvPicPr>
          <p:cNvPr id="14344" name="Picture 8" descr="Laptop Animated | Animation, Animation design, Creative portfolio"/>
          <p:cNvPicPr>
            <a:picLocks noChangeAspect="1" noChangeArrowheads="1" noCrop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1400" y="895350"/>
            <a:ext cx="2209800" cy="1657222"/>
          </a:xfrm>
          <a:prstGeom prst="rect">
            <a:avLst/>
          </a:prstGeom>
          <a:noFill/>
        </p:spPr>
      </p:pic>
      <p:pic>
        <p:nvPicPr>
          <p:cNvPr id="14346" name="Picture 10" descr="Quench Water Bottle Sticker for iOS &amp; Android | GIPHY"/>
          <p:cNvPicPr>
            <a:picLocks noChangeAspect="1" noChangeArrowheads="1" noCrop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24000" y="2343150"/>
            <a:ext cx="1649400" cy="1649400"/>
          </a:xfrm>
          <a:prstGeom prst="rect">
            <a:avLst/>
          </a:prstGeom>
          <a:noFill/>
        </p:spPr>
      </p:pic>
      <p:pic>
        <p:nvPicPr>
          <p:cNvPr id="14348" name="Picture 12" descr="Animation — dinah baergas"/>
          <p:cNvPicPr>
            <a:picLocks noChangeAspect="1" noChangeArrowheads="1" noCrop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895600" y="2343150"/>
            <a:ext cx="2139950" cy="2139951"/>
          </a:xfrm>
          <a:prstGeom prst="rect">
            <a:avLst/>
          </a:prstGeom>
          <a:noFill/>
        </p:spPr>
      </p:pic>
      <p:pic>
        <p:nvPicPr>
          <p:cNvPr id="14350" name="Picture 14" descr="Chair Sit Sticker by Apartment Therapy for iOS &amp; Android | GIPHY"/>
          <p:cNvPicPr>
            <a:picLocks noChangeAspect="1" noChangeArrowheads="1" noCrop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15000" y="819150"/>
            <a:ext cx="1663200" cy="1557743"/>
          </a:xfrm>
          <a:prstGeom prst="rect">
            <a:avLst/>
          </a:prstGeom>
          <a:noFill/>
        </p:spPr>
      </p:pic>
      <p:pic>
        <p:nvPicPr>
          <p:cNvPr id="14352" name="Picture 16" descr="Fashion Clothes Sticker by Wundercurves for iOS &amp; Android | GIPHY"/>
          <p:cNvPicPr>
            <a:picLocks noChangeAspect="1" noChangeArrowheads="1" noCrop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181600" y="2571750"/>
            <a:ext cx="3436895" cy="19685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In which of the above three substances do you think the particles are held together with greater force ?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b="1" dirty="0" smtClean="0"/>
          </a:p>
          <a:p>
            <a:r>
              <a:rPr lang="en-IN" b="1" dirty="0" smtClean="0"/>
              <a:t>Conclusion</a:t>
            </a:r>
          </a:p>
          <a:p>
            <a:endParaRPr lang="en-IN" b="1" dirty="0" smtClean="0"/>
          </a:p>
          <a:p>
            <a:r>
              <a:rPr lang="en-IN" dirty="0" smtClean="0"/>
              <a:t>This shows that different kind of matter possess different forces of attraction.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</a:t>
            </a:r>
          </a:p>
          <a:p>
            <a:endParaRPr lang="en-IN" dirty="0" smtClean="0"/>
          </a:p>
          <a:p>
            <a:r>
              <a:rPr lang="en-IN" dirty="0" smtClean="0"/>
              <a:t>To show that particles of matter attract each other.</a:t>
            </a:r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dirty="0" smtClean="0"/>
          </a:p>
        </p:txBody>
      </p:sp>
      <p:pic>
        <p:nvPicPr>
          <p:cNvPr id="56324" name="Picture 4" descr="Mafia- The Vikings | Page 14 | TalkCeltic - The Ultimate Celtic FC Forum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190750"/>
            <a:ext cx="1702147" cy="2266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Conclusion</a:t>
            </a:r>
          </a:p>
          <a:p>
            <a:r>
              <a:rPr lang="en-IN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We can easily move our hand in the air but  to do the same through a solid block of wood we need a karate expert. Why ?</a:t>
            </a:r>
          </a:p>
        </p:txBody>
      </p:sp>
      <p:pic>
        <p:nvPicPr>
          <p:cNvPr id="58372" name="Picture 4" descr="DANCE / KARATE GIF on Behance"/>
          <p:cNvPicPr>
            <a:picLocks noChangeAspect="1" noChangeArrowheads="1" noCrop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1657350"/>
            <a:ext cx="5029200" cy="3771900"/>
          </a:xfrm>
          <a:prstGeom prst="rect">
            <a:avLst/>
          </a:prstGeom>
          <a:noFill/>
        </p:spPr>
      </p:pic>
      <p:pic>
        <p:nvPicPr>
          <p:cNvPr id="58376" name="Picture 8" descr="Winter Fall Sticker by Cosmic Kitten for iOS &amp; Android | GIPHY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733550"/>
            <a:ext cx="2895600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Which of the following are matter?</a:t>
            </a:r>
          </a:p>
          <a:p>
            <a:r>
              <a:rPr lang="en-IN" dirty="0" smtClean="0"/>
              <a:t>Chair ,air , love , smell , hole , almonds , thoughts , cold , cold drink.</a:t>
            </a:r>
          </a:p>
          <a:p>
            <a:endParaRPr lang="en-IN" dirty="0" smtClean="0"/>
          </a:p>
          <a:p>
            <a:endParaRPr lang="en-I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2971800" y="971550"/>
            <a:ext cx="20574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STATES OF MATTER</a:t>
            </a:r>
            <a:endParaRPr lang="en-IN" b="1" dirty="0"/>
          </a:p>
        </p:txBody>
      </p:sp>
      <p:cxnSp>
        <p:nvCxnSpPr>
          <p:cNvPr id="8" name="Straight Arrow Connector 7"/>
          <p:cNvCxnSpPr/>
          <p:nvPr/>
        </p:nvCxnSpPr>
        <p:spPr>
          <a:xfrm rot="10800000" flipV="1">
            <a:off x="1676400" y="1352550"/>
            <a:ext cx="12954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rot="5400000">
            <a:off x="3505200" y="1962150"/>
            <a:ext cx="121920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5029200" y="1352550"/>
            <a:ext cx="1524000" cy="990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3733800" y="2571750"/>
            <a:ext cx="990600" cy="3810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LIQUIDS </a:t>
            </a:r>
            <a:endParaRPr lang="en-IN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1066800" y="2419350"/>
            <a:ext cx="9906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 SOLIDS</a:t>
            </a:r>
            <a:endParaRPr lang="en-IN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248400" y="2419350"/>
            <a:ext cx="7620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 GAS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22" grpId="0" animBg="1"/>
      <p:bldP spid="2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THE SOLID STATE</a:t>
            </a:r>
          </a:p>
          <a:p>
            <a:endParaRPr lang="en-IN" b="1" dirty="0" smtClean="0"/>
          </a:p>
          <a:p>
            <a:r>
              <a:rPr lang="en-IN" dirty="0" smtClean="0"/>
              <a:t>Solids are known for their hardness and rigid nature.</a:t>
            </a:r>
            <a:endParaRPr lang="en-IN" b="1" dirty="0" smtClean="0"/>
          </a:p>
          <a:p>
            <a:endParaRPr lang="en-IN" b="1" dirty="0" smtClean="0"/>
          </a:p>
          <a:p>
            <a:r>
              <a:rPr lang="en-IN" b="1" dirty="0" smtClean="0"/>
              <a:t>CHARACTERISTICS OF THE SOLID STATE</a:t>
            </a:r>
          </a:p>
          <a:p>
            <a:endParaRPr lang="en-IN" b="1" dirty="0" smtClean="0"/>
          </a:p>
          <a:p>
            <a:r>
              <a:rPr lang="en-IN" b="1" dirty="0" smtClean="0"/>
              <a:t>(1) Solids have fixed shape </a:t>
            </a:r>
          </a:p>
        </p:txBody>
      </p:sp>
      <p:pic>
        <p:nvPicPr>
          <p:cNvPr id="60420" name="Picture 4" descr="Solid state: molecules: animated gif | Teaching chemistry, Science and  nature, Motion design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2666999"/>
            <a:ext cx="2819400" cy="2724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1123950"/>
            <a:ext cx="701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(2) Some solids can change their shape </a:t>
            </a:r>
          </a:p>
          <a:p>
            <a:endParaRPr lang="en-IN" b="1" dirty="0" smtClean="0"/>
          </a:p>
          <a:p>
            <a:r>
              <a:rPr lang="en-IN" dirty="0" smtClean="0"/>
              <a:t> </a:t>
            </a:r>
          </a:p>
        </p:txBody>
      </p:sp>
      <p:pic>
        <p:nvPicPr>
          <p:cNvPr id="63492" name="Picture 4" descr="Middle Leadership: The Sponge | Wayfinder Learning Lab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962150"/>
            <a:ext cx="2514600" cy="2514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304800" y="1047750"/>
            <a:ext cx="480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(3) Solids keep their volume </a:t>
            </a:r>
            <a:endParaRPr lang="en-IN" b="1" dirty="0"/>
          </a:p>
        </p:txBody>
      </p:sp>
      <p:pic>
        <p:nvPicPr>
          <p:cNvPr id="70658" name="Picture 2" descr="8 vertices with coordinates (±1, ±1, ±1), i.e.: (1, 1, 1), (1, 1, -1), (1,  -1, 1), (1, -1, -1), (-1, 1, 1), (-1, 1,… | Geometry, Geometric solids,  Platonic solid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657350"/>
            <a:ext cx="2367851" cy="2571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04775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(4)  Solids can be hardly compressed on applying pressure.</a:t>
            </a:r>
            <a:endParaRPr lang="en-IN" b="1" dirty="0"/>
          </a:p>
        </p:txBody>
      </p:sp>
      <p:pic>
        <p:nvPicPr>
          <p:cNvPr id="69634" name="Picture 2" descr="Death Metal &amp; Reggae = Kinetic Theory - PhysicsAstronomyLessonPlans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33550"/>
            <a:ext cx="3810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pic>
        <p:nvPicPr>
          <p:cNvPr id="3078" name="Picture 6" descr="Freezing Cold Cartoon Stock Illustrations – 1,104 Freezing Cold Cartoon  Stock Illustrations, Vectors &amp; Clipart - Dreamstim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514600" y="742950"/>
            <a:ext cx="2590800" cy="2590800"/>
          </a:xfrm>
          <a:prstGeom prst="rect">
            <a:avLst/>
          </a:prstGeom>
          <a:noFill/>
        </p:spPr>
      </p:pic>
      <p:pic>
        <p:nvPicPr>
          <p:cNvPr id="3080" name="Picture 8" descr="ᐈ Back injury cartoon stock vectors, Royalty Free back pain cartoon  illustrations | download on Depositphotos®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953000" y="1276350"/>
            <a:ext cx="1981200" cy="1981200"/>
          </a:xfrm>
          <a:prstGeom prst="rect">
            <a:avLst/>
          </a:prstGeom>
          <a:noFill/>
        </p:spPr>
      </p:pic>
      <p:pic>
        <p:nvPicPr>
          <p:cNvPr id="3082" name="Picture 10" descr="Burning fire cartoon - Transparent PNG &amp; SVG vector fil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1200150"/>
            <a:ext cx="2209801" cy="2209801"/>
          </a:xfrm>
          <a:prstGeom prst="rect">
            <a:avLst/>
          </a:prstGeom>
          <a:noFill/>
        </p:spPr>
      </p:pic>
      <p:pic>
        <p:nvPicPr>
          <p:cNvPr id="3084" name="Picture 12" descr="Boy laughing cartoon Royalty Free Vector Image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0302"/>
          <a:stretch>
            <a:fillRect/>
          </a:stretch>
        </p:blipFill>
        <p:spPr bwMode="auto">
          <a:xfrm>
            <a:off x="6996600" y="1581150"/>
            <a:ext cx="2147400" cy="2971800"/>
          </a:xfrm>
          <a:prstGeom prst="rect">
            <a:avLst/>
          </a:prstGeom>
          <a:noFill/>
        </p:spPr>
      </p:pic>
      <p:pic>
        <p:nvPicPr>
          <p:cNvPr id="3086" name="Picture 14" descr="Female Woman Drawing Cartoon Thought - Girl Thinking Animation Png,  Cliparts &amp; Cartoons - Jing.fm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371600" y="3095404"/>
            <a:ext cx="2122124" cy="2048096"/>
          </a:xfrm>
          <a:prstGeom prst="rect">
            <a:avLst/>
          </a:prstGeom>
          <a:noFill/>
        </p:spPr>
      </p:pic>
      <p:pic>
        <p:nvPicPr>
          <p:cNvPr id="3088" name="Picture 16" descr="Happy Cute Kid Boy Feels So Thirsty | Cute kids, Sick kids, Cartoon kids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886200" y="302895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04775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(5) Solids have negligible kinetic energy of the particles.</a:t>
            </a:r>
            <a:endParaRPr lang="en-IN" b="1" dirty="0"/>
          </a:p>
        </p:txBody>
      </p:sp>
      <p:pic>
        <p:nvPicPr>
          <p:cNvPr id="68610" name="Picture 2" descr="Learn Sound as energy in 3 minutes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733550"/>
            <a:ext cx="3581400" cy="27606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047750"/>
            <a:ext cx="6096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(6) Solids do not have the property of diffusion .</a:t>
            </a:r>
            <a:endParaRPr lang="en-IN" b="1" dirty="0"/>
          </a:p>
        </p:txBody>
      </p:sp>
      <p:pic>
        <p:nvPicPr>
          <p:cNvPr id="67588" name="Picture 4" descr="GIF molecules - animated GIF on GIFER - by Yggnn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809750"/>
            <a:ext cx="2324100" cy="2324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2395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Why a wooden block should be called a solid ?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66562" name="Picture 2" descr="Minecraft Wood Block by BlowJoe on DeviantArt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09750"/>
            <a:ext cx="2895600" cy="2895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23950"/>
            <a:ext cx="784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A rubber band undergoes a change in shape on stretching , still we called it a solid. Why ?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65540" name="Picture 4" descr="2,568 Stretched Rubber Band Stock Photos, Pictures &amp; Royalty-Free Images -  iStock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114550"/>
            <a:ext cx="2362200" cy="25541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123950"/>
            <a:ext cx="7848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</a:t>
            </a:r>
          </a:p>
          <a:p>
            <a:endParaRPr lang="en-IN" b="1" dirty="0" smtClean="0"/>
          </a:p>
          <a:p>
            <a:r>
              <a:rPr lang="en-IN" dirty="0" smtClean="0"/>
              <a:t>To study the properties of solids.</a:t>
            </a:r>
          </a:p>
          <a:p>
            <a:endParaRPr lang="en-IN" dirty="0" smtClean="0"/>
          </a:p>
          <a:p>
            <a:endParaRPr lang="en-IN" dirty="0"/>
          </a:p>
        </p:txBody>
      </p:sp>
      <p:pic>
        <p:nvPicPr>
          <p:cNvPr id="64516" name="Picture 4" descr="Cello Gripper Ball Pen at Rs 5/piece | Cello Ball Pen | ID: 1534179128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600" y="2495550"/>
            <a:ext cx="1143000" cy="1508760"/>
          </a:xfrm>
          <a:prstGeom prst="rect">
            <a:avLst/>
          </a:prstGeom>
          <a:noFill/>
        </p:spPr>
      </p:pic>
      <p:pic>
        <p:nvPicPr>
          <p:cNvPr id="64518" name="Picture 6" descr="The Best Higher Education Books Of 202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00200" y="2190750"/>
            <a:ext cx="2747010" cy="1962150"/>
          </a:xfrm>
          <a:prstGeom prst="rect">
            <a:avLst/>
          </a:prstGeom>
          <a:noFill/>
        </p:spPr>
      </p:pic>
      <p:pic>
        <p:nvPicPr>
          <p:cNvPr id="64520" name="Picture 8" descr="Embroiderymaterial Aari Embroidery Needles Set for Silk,Zari &amp; Knit Thread  Purpose,Pack of 5 Needles (Style A): Amazon.in: Home &amp; Kitchen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191000" y="2114550"/>
            <a:ext cx="2162175" cy="2162175"/>
          </a:xfrm>
          <a:prstGeom prst="rect">
            <a:avLst/>
          </a:prstGeom>
          <a:noFill/>
        </p:spPr>
      </p:pic>
      <p:pic>
        <p:nvPicPr>
          <p:cNvPr id="64522" name="Picture 10" descr="Wooden Gym Stick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457950" y="1657350"/>
            <a:ext cx="2686050" cy="26860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5" name="Rectangle 4"/>
          <p:cNvSpPr/>
          <p:nvPr/>
        </p:nvSpPr>
        <p:spPr>
          <a:xfrm>
            <a:off x="533400" y="895350"/>
            <a:ext cx="62483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THE </a:t>
            </a:r>
            <a:r>
              <a:rPr lang="en-IN" b="1" dirty="0" err="1" smtClean="0"/>
              <a:t>lIQUID</a:t>
            </a:r>
            <a:r>
              <a:rPr lang="en-IN" b="1" dirty="0" smtClean="0"/>
              <a:t> STATE</a:t>
            </a:r>
          </a:p>
          <a:p>
            <a:endParaRPr lang="en-IN" dirty="0" smtClean="0"/>
          </a:p>
          <a:p>
            <a:r>
              <a:rPr lang="en-IN" dirty="0" smtClean="0"/>
              <a:t>The liquids are less rigid than solids and the molecular motion is also comparatively more.</a:t>
            </a:r>
          </a:p>
          <a:p>
            <a:endParaRPr lang="en-IN" dirty="0" smtClean="0"/>
          </a:p>
          <a:p>
            <a:r>
              <a:rPr lang="en-IN" dirty="0" smtClean="0"/>
              <a:t>Both these characteristics in the liquid state are because of the presence of weaker </a:t>
            </a:r>
            <a:r>
              <a:rPr lang="en-IN" dirty="0" err="1" smtClean="0"/>
              <a:t>interparticle</a:t>
            </a:r>
            <a:r>
              <a:rPr lang="en-IN" dirty="0" smtClean="0"/>
              <a:t> forces.</a:t>
            </a:r>
          </a:p>
        </p:txBody>
      </p:sp>
      <p:pic>
        <p:nvPicPr>
          <p:cNvPr id="75778" name="Picture 2" descr="GIF liquid - animated GIF on GIFER - by Burdred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3028950"/>
            <a:ext cx="1333110" cy="1733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895350"/>
            <a:ext cx="62483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THE </a:t>
            </a:r>
            <a:r>
              <a:rPr lang="en-IN" b="1" dirty="0" err="1" smtClean="0"/>
              <a:t>lIQUID</a:t>
            </a:r>
            <a:r>
              <a:rPr lang="en-IN" b="1" dirty="0" smtClean="0"/>
              <a:t> STATE</a:t>
            </a:r>
          </a:p>
          <a:p>
            <a:endParaRPr lang="en-IN" b="1" dirty="0" smtClean="0"/>
          </a:p>
          <a:p>
            <a:r>
              <a:rPr lang="en-IN" b="1" dirty="0" smtClean="0"/>
              <a:t>CHARACTERISTICS OF THE LIQUID STATE</a:t>
            </a:r>
          </a:p>
          <a:p>
            <a:endParaRPr lang="en-IN" b="1" dirty="0" smtClean="0"/>
          </a:p>
          <a:p>
            <a:pPr marL="342900" indent="-342900">
              <a:buAutoNum type="arabicParenBoth"/>
            </a:pPr>
            <a:r>
              <a:rPr lang="en-IN" b="1" dirty="0" smtClean="0"/>
              <a:t>Liquids do not have fixed shape.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endParaRPr lang="en-IN" dirty="0" smtClean="0"/>
          </a:p>
        </p:txBody>
      </p:sp>
      <p:pic>
        <p:nvPicPr>
          <p:cNvPr id="74754" name="Picture 2" descr="http://cimg2.ck12.org/datastreams/f-d%3A97526f1ecd47cf182a9e1cc742e5e8bfc5076dd46facd7b9dbd693df%2BIMAGE%2BIMAGE.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800350"/>
            <a:ext cx="2286000" cy="182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895350"/>
            <a:ext cx="624839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ACTIVITY</a:t>
            </a:r>
          </a:p>
          <a:p>
            <a:endParaRPr lang="en-IN" b="1" dirty="0" smtClean="0"/>
          </a:p>
          <a:p>
            <a:r>
              <a:rPr lang="en-IN" dirty="0" smtClean="0"/>
              <a:t>To show that liquids take the shape of the container.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73730" name="Picture 2" descr="250 ml Glass Beaker at Rs 60/piece | Glass Beakers | ID: 169665458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2266950"/>
            <a:ext cx="1600200" cy="1600200"/>
          </a:xfrm>
          <a:prstGeom prst="rect">
            <a:avLst/>
          </a:prstGeom>
          <a:noFill/>
        </p:spPr>
      </p:pic>
      <p:pic>
        <p:nvPicPr>
          <p:cNvPr id="73732" name="Picture 4" descr="Glass Conical Erlenmeyer Flask, Capacity: 1000 Ml, Rs 30 /piece | ID:  2111068943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09800" y="2038350"/>
            <a:ext cx="1885950" cy="1885950"/>
          </a:xfrm>
          <a:prstGeom prst="rect">
            <a:avLst/>
          </a:prstGeom>
          <a:noFill/>
        </p:spPr>
      </p:pic>
      <p:pic>
        <p:nvPicPr>
          <p:cNvPr id="73734" name="Picture 6" descr="Laboratory Aids, Glass Flasks – Filtering, Boiling Round and Flat Bottom,  Conical with Screw Caps, Volumetri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1962150"/>
            <a:ext cx="1828800" cy="19299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895350"/>
            <a:ext cx="62483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ACTIVITY</a:t>
            </a:r>
          </a:p>
          <a:p>
            <a:endParaRPr lang="en-IN" b="1" dirty="0" smtClean="0"/>
          </a:p>
          <a:p>
            <a:r>
              <a:rPr lang="en-IN" dirty="0" smtClean="0"/>
              <a:t>OBSERVATION</a:t>
            </a:r>
          </a:p>
          <a:p>
            <a:endParaRPr lang="en-IN" dirty="0" smtClean="0"/>
          </a:p>
          <a:p>
            <a:r>
              <a:rPr lang="en-IN" dirty="0" smtClean="0"/>
              <a:t>We observe that the water has acquired the shape of all the three containers.</a:t>
            </a:r>
          </a:p>
          <a:p>
            <a:endParaRPr lang="en-IN" dirty="0" smtClean="0"/>
          </a:p>
        </p:txBody>
      </p:sp>
      <p:pic>
        <p:nvPicPr>
          <p:cNvPr id="5" name="Picture 2" descr="250 ml Glass Beaker at Rs 60/piece | Glass Beakers | ID: 1696654588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3342928"/>
            <a:ext cx="905221" cy="905221"/>
          </a:xfrm>
          <a:prstGeom prst="rect">
            <a:avLst/>
          </a:prstGeom>
          <a:noFill/>
        </p:spPr>
      </p:pic>
      <p:pic>
        <p:nvPicPr>
          <p:cNvPr id="6" name="Picture 4" descr="Glass Conical Erlenmeyer Flask, Capacity: 1000 Ml, Rs 30 /piece | ID:  2111068943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238432"/>
            <a:ext cx="1066867" cy="1066867"/>
          </a:xfrm>
          <a:prstGeom prst="rect">
            <a:avLst/>
          </a:prstGeom>
          <a:noFill/>
        </p:spPr>
      </p:pic>
      <p:pic>
        <p:nvPicPr>
          <p:cNvPr id="7" name="Picture 6" descr="Laboratory Aids, Glass Flasks – Filtering, Boiling Round and Flat Bottom,  Conical with Screw Caps, Volumetric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3181350"/>
            <a:ext cx="1034538" cy="10917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047750"/>
            <a:ext cx="6400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(2) Liquids occupy definite volume or keep their volume.</a:t>
            </a:r>
          </a:p>
        </p:txBody>
      </p:sp>
      <p:pic>
        <p:nvPicPr>
          <p:cNvPr id="71682" name="Picture 2" descr="Liquids occupy definite volume but have no definite shape. It takes the  shape of the container.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885950"/>
            <a:ext cx="4648200" cy="17162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2133600" y="971550"/>
            <a:ext cx="335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      CLASSIFICATION OF MATTER</a:t>
            </a:r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cxnSp>
        <p:nvCxnSpPr>
          <p:cNvPr id="5" name="Straight Arrow Connector 4"/>
          <p:cNvCxnSpPr>
            <a:endCxn id="13" idx="0"/>
          </p:cNvCxnSpPr>
          <p:nvPr/>
        </p:nvCxnSpPr>
        <p:spPr>
          <a:xfrm rot="5400000">
            <a:off x="2020094" y="1390650"/>
            <a:ext cx="685006" cy="6103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rot="16200000" flipH="1">
            <a:off x="4763294" y="1391444"/>
            <a:ext cx="685006" cy="60880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685800" y="2038350"/>
            <a:ext cx="2743200" cy="381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PHYSICAL CLASSIFICATION</a:t>
            </a:r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419600" y="2038350"/>
            <a:ext cx="28194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CHEMICAL CLASSIFICATION</a:t>
            </a:r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29702" name="Picture 6" descr="Properties of Matter: Solids | Live Scienc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DF5"/>
              </a:clrFrom>
              <a:clrTo>
                <a:srgbClr val="FFFDF5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09600" y="2343150"/>
            <a:ext cx="2896171" cy="1932160"/>
          </a:xfrm>
          <a:prstGeom prst="rect">
            <a:avLst/>
          </a:prstGeom>
          <a:noFill/>
        </p:spPr>
      </p:pic>
      <p:pic>
        <p:nvPicPr>
          <p:cNvPr id="29704" name="Picture 8" descr="The Modern Triumph of the Periodic Table of Elements - Bloomber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19600" y="2647950"/>
            <a:ext cx="1524000" cy="877685"/>
          </a:xfrm>
          <a:prstGeom prst="rect">
            <a:avLst/>
          </a:prstGeom>
          <a:noFill/>
        </p:spPr>
      </p:pic>
      <p:pic>
        <p:nvPicPr>
          <p:cNvPr id="29710" name="Picture 14" descr="Atoms, Molecules, and Compounds | manoa.hawaii.edu/ExploringOurFluidEarth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5942" r="60000"/>
          <a:stretch>
            <a:fillRect/>
          </a:stretch>
        </p:blipFill>
        <p:spPr bwMode="auto">
          <a:xfrm>
            <a:off x="5943600" y="3028950"/>
            <a:ext cx="1541517" cy="1676400"/>
          </a:xfrm>
          <a:prstGeom prst="rect">
            <a:avLst/>
          </a:prstGeom>
          <a:noFill/>
        </p:spPr>
      </p:pic>
      <p:pic>
        <p:nvPicPr>
          <p:cNvPr id="29712" name="Picture 16" descr="What is a Mixture? - Definition, Properties, Examples &amp; Types with Videos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9000" t="13158" r="62000" b="13158"/>
          <a:stretch>
            <a:fillRect/>
          </a:stretch>
        </p:blipFill>
        <p:spPr bwMode="auto">
          <a:xfrm>
            <a:off x="7565571" y="2114550"/>
            <a:ext cx="1578429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3" grpId="0" animBg="1"/>
      <p:bldP spid="14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047750"/>
            <a:ext cx="64007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(3) Liquids have fluidity and not rigidity </a:t>
            </a:r>
          </a:p>
        </p:txBody>
      </p:sp>
      <p:pic>
        <p:nvPicPr>
          <p:cNvPr id="80898" name="Picture 2" descr="Basics of viscometry :: Anton Paar Wiki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114550"/>
            <a:ext cx="2819400" cy="16197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047750"/>
            <a:ext cx="64007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ACTIVITY</a:t>
            </a:r>
          </a:p>
          <a:p>
            <a:endParaRPr lang="en-IN" b="1" dirty="0" smtClean="0"/>
          </a:p>
          <a:p>
            <a:r>
              <a:rPr lang="en-IN" dirty="0" smtClean="0"/>
              <a:t>To show that liquids flow.</a:t>
            </a:r>
          </a:p>
          <a:p>
            <a:endParaRPr lang="en-IN" dirty="0" smtClean="0"/>
          </a:p>
        </p:txBody>
      </p:sp>
      <p:pic>
        <p:nvPicPr>
          <p:cNvPr id="79874" name="Picture 2" descr="Cornlite Healthy Natural Edible Pure Corn Edible Oil for Cooking, 5L Jar:  Amazon.in: Grocery &amp; Gourmet Food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266950"/>
            <a:ext cx="2247900" cy="2247900"/>
          </a:xfrm>
          <a:prstGeom prst="rect">
            <a:avLst/>
          </a:prstGeom>
          <a:noFill/>
        </p:spPr>
      </p:pic>
      <p:pic>
        <p:nvPicPr>
          <p:cNvPr id="79876" name="Picture 4" descr="Opinions Vary on Benefits of Milk | CardioSmart – American College of  Cardiolog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0800" y="2343150"/>
            <a:ext cx="1828800" cy="1828801"/>
          </a:xfrm>
          <a:prstGeom prst="rect">
            <a:avLst/>
          </a:prstGeom>
          <a:noFill/>
        </p:spPr>
      </p:pic>
      <p:pic>
        <p:nvPicPr>
          <p:cNvPr id="79878" name="Picture 6" descr="Strawberry Orange Juice Recipe | Southern Livi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971550"/>
            <a:ext cx="1828800" cy="1828800"/>
          </a:xfrm>
          <a:prstGeom prst="rect">
            <a:avLst/>
          </a:prstGeom>
          <a:noFill/>
        </p:spPr>
      </p:pic>
      <p:pic>
        <p:nvPicPr>
          <p:cNvPr id="79880" name="Picture 8" descr="Buy Thums Up Soft Drink 2 L Online At Best Price - bigbasket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486400" y="819150"/>
            <a:ext cx="1676400" cy="1676400"/>
          </a:xfrm>
          <a:prstGeom prst="rect">
            <a:avLst/>
          </a:prstGeom>
          <a:noFill/>
        </p:spPr>
      </p:pic>
      <p:pic>
        <p:nvPicPr>
          <p:cNvPr id="8" name="Picture 2" descr="250 ml Glass Beaker at Rs 60/piece | Glass Beakers | ID: 1696654588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 flipH="1">
            <a:off x="4191000" y="2952750"/>
            <a:ext cx="1371600" cy="1371600"/>
          </a:xfrm>
          <a:prstGeom prst="rect">
            <a:avLst/>
          </a:prstGeom>
          <a:noFill/>
        </p:spPr>
      </p:pic>
      <p:pic>
        <p:nvPicPr>
          <p:cNvPr id="9" name="Picture 4" descr="Glass Conical Erlenmeyer Flask, Capacity: 1000 Ml, Rs 30 /piece | ID:  21110689430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 flipH="1">
            <a:off x="5334000" y="2495550"/>
            <a:ext cx="1905000" cy="1905000"/>
          </a:xfrm>
          <a:prstGeom prst="rect">
            <a:avLst/>
          </a:prstGeom>
          <a:noFill/>
        </p:spPr>
      </p:pic>
      <p:pic>
        <p:nvPicPr>
          <p:cNvPr id="10" name="Picture 6" descr="Laboratory Aids, Glass Flasks – Filtering, Boiling Round and Flat Bottom,  Conical with Screw Caps, Volumetric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6858000" y="2800350"/>
            <a:ext cx="1467772" cy="154896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047750"/>
            <a:ext cx="6400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(4) Liquids have lesser density as compared to solids.</a:t>
            </a:r>
          </a:p>
          <a:p>
            <a:r>
              <a:rPr lang="en-IN" b="1" dirty="0" smtClean="0"/>
              <a:t> </a:t>
            </a:r>
          </a:p>
        </p:txBody>
      </p:sp>
      <p:pic>
        <p:nvPicPr>
          <p:cNvPr id="79874" name="Picture 2" descr="why density of ice is less than that of water ? - Brainly.in"/>
          <p:cNvPicPr>
            <a:picLocks noChangeAspect="1" noChangeArrowheads="1"/>
          </p:cNvPicPr>
          <p:nvPr/>
        </p:nvPicPr>
        <p:blipFill>
          <a:blip r:embed="rId2" cstate="print"/>
          <a:srcRect b="4840"/>
          <a:stretch>
            <a:fillRect/>
          </a:stretch>
        </p:blipFill>
        <p:spPr bwMode="auto">
          <a:xfrm>
            <a:off x="609600" y="1733550"/>
            <a:ext cx="4495800" cy="2667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047750"/>
            <a:ext cx="7010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(5) The kinetic energy of the particles in the liquid state is more than in solid state.</a:t>
            </a:r>
          </a:p>
        </p:txBody>
      </p:sp>
      <p:pic>
        <p:nvPicPr>
          <p:cNvPr id="16386" name="Picture 2" descr="State of matter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190750"/>
            <a:ext cx="3581400" cy="23441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047750"/>
            <a:ext cx="7010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(6) Particles in the liquid state can easily diffuse.</a:t>
            </a:r>
          </a:p>
        </p:txBody>
      </p:sp>
      <p:pic>
        <p:nvPicPr>
          <p:cNvPr id="15362" name="Picture 2" descr="Density and states of matter | Particle model of matter | Siyavul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" y="1581150"/>
            <a:ext cx="4762500" cy="31623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047750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ACTIVITY </a:t>
            </a:r>
          </a:p>
          <a:p>
            <a:endParaRPr lang="en-IN" b="1" dirty="0" smtClean="0"/>
          </a:p>
          <a:p>
            <a:r>
              <a:rPr lang="en-IN" b="1" dirty="0" smtClean="0"/>
              <a:t>To study diffusion of gases in  water.</a:t>
            </a:r>
          </a:p>
        </p:txBody>
      </p:sp>
      <p:pic>
        <p:nvPicPr>
          <p:cNvPr id="14338" name="Picture 2" descr="What Is Diffusion? - Definition, Types &amp; Examples Of Diffusion"/>
          <p:cNvPicPr>
            <a:picLocks noChangeAspect="1" noChangeArrowheads="1"/>
          </p:cNvPicPr>
          <p:nvPr/>
        </p:nvPicPr>
        <p:blipFill>
          <a:blip r:embed="rId2"/>
          <a:srcRect t="15301"/>
          <a:stretch>
            <a:fillRect/>
          </a:stretch>
        </p:blipFill>
        <p:spPr bwMode="auto">
          <a:xfrm>
            <a:off x="533400" y="2038350"/>
            <a:ext cx="5638800" cy="23307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047750"/>
            <a:ext cx="70104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ACTIVITY </a:t>
            </a:r>
          </a:p>
          <a:p>
            <a:endParaRPr lang="en-IN" dirty="0" smtClean="0"/>
          </a:p>
          <a:p>
            <a:r>
              <a:rPr lang="en-IN" dirty="0" smtClean="0"/>
              <a:t>Now answer</a:t>
            </a:r>
          </a:p>
          <a:p>
            <a:endParaRPr lang="en-IN" dirty="0" smtClean="0"/>
          </a:p>
          <a:p>
            <a:r>
              <a:rPr lang="en-IN" dirty="0" smtClean="0"/>
              <a:t>Q. What do you observe on the sides if glass beaker ?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Q. Give an explanation to your above observation.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6705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THE GASEOUS STATE</a:t>
            </a:r>
          </a:p>
          <a:p>
            <a:endParaRPr lang="en-IN" b="1" dirty="0" smtClean="0"/>
          </a:p>
          <a:p>
            <a:endParaRPr lang="en-IN" b="1" dirty="0" smtClean="0"/>
          </a:p>
          <a:p>
            <a:endParaRPr lang="en-IN" b="1" dirty="0"/>
          </a:p>
        </p:txBody>
      </p:sp>
      <p:pic>
        <p:nvPicPr>
          <p:cNvPr id="12290" name="Picture 2" descr="Gaseous State and Gas Laws – ClassHall.com"/>
          <p:cNvPicPr>
            <a:picLocks noChangeAspect="1" noChangeArrowheads="1"/>
          </p:cNvPicPr>
          <p:nvPr/>
        </p:nvPicPr>
        <p:blipFill>
          <a:blip r:embed="rId2"/>
          <a:srcRect l="65917" b="23506"/>
          <a:stretch>
            <a:fillRect/>
          </a:stretch>
        </p:blipFill>
        <p:spPr bwMode="auto">
          <a:xfrm>
            <a:off x="533400" y="1581149"/>
            <a:ext cx="2743200" cy="28939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CHARACTERISTICS OF GASEOUS STATE </a:t>
            </a:r>
          </a:p>
          <a:p>
            <a:endParaRPr lang="en-IN" b="1" dirty="0" smtClean="0"/>
          </a:p>
          <a:p>
            <a:r>
              <a:rPr lang="en-IN" b="1" dirty="0" smtClean="0"/>
              <a:t>(1) Gases do not have fixed shape. </a:t>
            </a:r>
          </a:p>
          <a:p>
            <a:endParaRPr lang="en-IN" b="1" dirty="0" smtClean="0"/>
          </a:p>
          <a:p>
            <a:endParaRPr lang="en-IN" b="1" dirty="0"/>
          </a:p>
        </p:txBody>
      </p:sp>
      <p:pic>
        <p:nvPicPr>
          <p:cNvPr id="11266" name="Picture 2" descr="Properties of gases class 9 | how to show that gases do not have a fixed  shape and fixed volume - YouTube"/>
          <p:cNvPicPr>
            <a:picLocks noChangeAspect="1" noChangeArrowheads="1"/>
          </p:cNvPicPr>
          <p:nvPr/>
        </p:nvPicPr>
        <p:blipFill>
          <a:blip r:embed="rId2"/>
          <a:srcRect t="17778" r="45946"/>
          <a:stretch>
            <a:fillRect/>
          </a:stretch>
        </p:blipFill>
        <p:spPr bwMode="auto">
          <a:xfrm>
            <a:off x="533400" y="2038350"/>
            <a:ext cx="3048000" cy="26079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CHARACTERISTICS OF GASEOUS STATE </a:t>
            </a:r>
          </a:p>
          <a:p>
            <a:endParaRPr lang="en-IN" b="1" dirty="0" smtClean="0"/>
          </a:p>
          <a:p>
            <a:r>
              <a:rPr lang="en-IN" b="1" dirty="0" smtClean="0"/>
              <a:t>(2) Gases  have maximum fluidity and least rigidity. </a:t>
            </a:r>
          </a:p>
          <a:p>
            <a:endParaRPr lang="en-IN" b="1" dirty="0" smtClean="0"/>
          </a:p>
          <a:p>
            <a:endParaRPr lang="en-IN" b="1" dirty="0"/>
          </a:p>
        </p:txBody>
      </p:sp>
      <p:pic>
        <p:nvPicPr>
          <p:cNvPr id="10242" name="Picture 2" descr="Class 9 chemistry Notes| Matter is our surrounding | STATES OF MATTER"/>
          <p:cNvPicPr>
            <a:picLocks noChangeAspect="1" noChangeArrowheads="1"/>
          </p:cNvPicPr>
          <p:nvPr/>
        </p:nvPicPr>
        <p:blipFill>
          <a:blip r:embed="rId2" cstate="print"/>
          <a:srcRect t="64971" b="4709"/>
          <a:stretch>
            <a:fillRect/>
          </a:stretch>
        </p:blipFill>
        <p:spPr bwMode="auto">
          <a:xfrm>
            <a:off x="381000" y="2495550"/>
            <a:ext cx="4572000" cy="14885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1753394" y="1808956"/>
            <a:ext cx="914400" cy="158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5400000">
            <a:off x="4038203" y="1809353"/>
            <a:ext cx="914400" cy="79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676400" y="971550"/>
            <a:ext cx="33528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    PHYSICAL NATURE OF MATTER</a:t>
            </a:r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43000" y="2266950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 Continuous  nature</a:t>
            </a:r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733800" y="2266950"/>
            <a:ext cx="228600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IN" b="1" dirty="0" smtClean="0"/>
              <a:t>   Particulate nature</a:t>
            </a:r>
            <a:endParaRPr lang="en-IN" b="1" dirty="0">
              <a:ln>
                <a:solidFill>
                  <a:schemeClr val="tx1"/>
                </a:solidFill>
              </a:ln>
            </a:endParaRPr>
          </a:p>
        </p:txBody>
      </p:sp>
      <p:pic>
        <p:nvPicPr>
          <p:cNvPr id="35842" name="Picture 2" descr="4 Inch Solid Wood Blocks Pack of 3: Amazon.in: Home &amp; Kitche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62000" y="2876550"/>
            <a:ext cx="1334461" cy="1066800"/>
          </a:xfrm>
          <a:prstGeom prst="rect">
            <a:avLst/>
          </a:prstGeom>
          <a:noFill/>
        </p:spPr>
      </p:pic>
      <p:pic>
        <p:nvPicPr>
          <p:cNvPr id="35844" name="Picture 4" descr="15mm clear glass sheet, clear glass sheet distributor,15mm clear sheet glass  on sale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52600" y="3219450"/>
            <a:ext cx="1924050" cy="1924050"/>
          </a:xfrm>
          <a:prstGeom prst="rect">
            <a:avLst/>
          </a:prstGeom>
          <a:noFill/>
        </p:spPr>
      </p:pic>
      <p:pic>
        <p:nvPicPr>
          <p:cNvPr id="35846" name="Picture 6" descr="Sand 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14800" y="3181350"/>
            <a:ext cx="2133600" cy="914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5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7" grpId="0" animBg="1"/>
      <p:bldP spid="1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CHARACTERISTICS OF GASEOUS STATE </a:t>
            </a:r>
          </a:p>
          <a:p>
            <a:endParaRPr lang="en-IN" b="1" dirty="0" smtClean="0"/>
          </a:p>
          <a:p>
            <a:r>
              <a:rPr lang="en-IN" b="1" dirty="0" smtClean="0"/>
              <a:t>(3) Gases  do not have fixed volume and are highly compressible. </a:t>
            </a:r>
          </a:p>
          <a:p>
            <a:endParaRPr lang="en-IN" b="1" dirty="0" smtClean="0"/>
          </a:p>
          <a:p>
            <a:endParaRPr lang="en-IN" b="1" dirty="0"/>
          </a:p>
        </p:txBody>
      </p:sp>
      <p:pic>
        <p:nvPicPr>
          <p:cNvPr id="9218" name="Picture 2" descr="gas shape and volume - Clip Art Library"/>
          <p:cNvPicPr>
            <a:picLocks noChangeAspect="1" noChangeArrowheads="1"/>
          </p:cNvPicPr>
          <p:nvPr/>
        </p:nvPicPr>
        <p:blipFill>
          <a:blip r:embed="rId2"/>
          <a:srcRect l="67188" b="18471"/>
          <a:stretch>
            <a:fillRect/>
          </a:stretch>
        </p:blipFill>
        <p:spPr bwMode="auto">
          <a:xfrm>
            <a:off x="609600" y="2190750"/>
            <a:ext cx="1600200" cy="243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670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CHARACTERISTICS OF GASEOUS STATE </a:t>
            </a:r>
          </a:p>
          <a:p>
            <a:endParaRPr lang="en-IN" b="1" dirty="0" smtClean="0"/>
          </a:p>
          <a:p>
            <a:r>
              <a:rPr lang="en-IN" b="1" dirty="0" smtClean="0"/>
              <a:t>(4) Density of gases is very less. </a:t>
            </a:r>
          </a:p>
          <a:p>
            <a:endParaRPr lang="en-IN" b="1" dirty="0" smtClean="0"/>
          </a:p>
          <a:p>
            <a:endParaRPr lang="en-IN" b="1" dirty="0"/>
          </a:p>
        </p:txBody>
      </p:sp>
      <p:pic>
        <p:nvPicPr>
          <p:cNvPr id="8194" name="Picture 2" descr="Salt Water Density Experiment - Science Class | Study.com"/>
          <p:cNvPicPr>
            <a:picLocks noChangeAspect="1" noChangeArrowheads="1"/>
          </p:cNvPicPr>
          <p:nvPr/>
        </p:nvPicPr>
        <p:blipFill>
          <a:blip r:embed="rId2"/>
          <a:srcRect r="46667"/>
          <a:stretch>
            <a:fillRect/>
          </a:stretch>
        </p:blipFill>
        <p:spPr bwMode="auto">
          <a:xfrm>
            <a:off x="685800" y="2419350"/>
            <a:ext cx="2209800" cy="218217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CHARACTERISTICS OF GASEOUS STATE </a:t>
            </a:r>
          </a:p>
          <a:p>
            <a:endParaRPr lang="en-IN" b="1" dirty="0" smtClean="0"/>
          </a:p>
          <a:p>
            <a:r>
              <a:rPr lang="en-IN" b="1" dirty="0" smtClean="0"/>
              <a:t>(5) The kinetic energy of the particles in the gaseous state is very high. </a:t>
            </a:r>
          </a:p>
          <a:p>
            <a:endParaRPr lang="en-IN" b="1" dirty="0" smtClean="0"/>
          </a:p>
          <a:p>
            <a:endParaRPr lang="en-IN" b="1" dirty="0"/>
          </a:p>
        </p:txBody>
      </p:sp>
      <p:pic>
        <p:nvPicPr>
          <p:cNvPr id="7170" name="Picture 2" descr="Kinetic Theory - The Gaseous State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190750"/>
            <a:ext cx="4038600" cy="20193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CHARACTERISTICS OF GASEOUS STATE </a:t>
            </a:r>
          </a:p>
          <a:p>
            <a:endParaRPr lang="en-IN" b="1" dirty="0" smtClean="0"/>
          </a:p>
          <a:p>
            <a:r>
              <a:rPr lang="en-IN" b="1" dirty="0" smtClean="0"/>
              <a:t>(6) Gases exert pressure.</a:t>
            </a:r>
          </a:p>
          <a:p>
            <a:endParaRPr lang="en-IN" b="1" dirty="0" smtClean="0"/>
          </a:p>
          <a:p>
            <a:endParaRPr lang="en-IN" b="1" dirty="0"/>
          </a:p>
        </p:txBody>
      </p:sp>
      <p:pic>
        <p:nvPicPr>
          <p:cNvPr id="78850" name="Picture 2" descr="How does gas exerts pressure on its container? | Socratic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190750"/>
            <a:ext cx="2743200" cy="23161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CHARACTERISTICS OF GASEOUS STATE </a:t>
            </a:r>
          </a:p>
          <a:p>
            <a:endParaRPr lang="en-IN" b="1" dirty="0" smtClean="0"/>
          </a:p>
          <a:p>
            <a:r>
              <a:rPr lang="en-IN" b="1" dirty="0" smtClean="0"/>
              <a:t>(7) Gases diffuse very rapidly.</a:t>
            </a:r>
          </a:p>
          <a:p>
            <a:endParaRPr lang="en-IN" b="1" dirty="0" smtClean="0"/>
          </a:p>
          <a:p>
            <a:endParaRPr lang="en-IN" b="1" dirty="0"/>
          </a:p>
        </p:txBody>
      </p:sp>
      <p:sp>
        <p:nvSpPr>
          <p:cNvPr id="77826" name="AutoShape 2" descr="Diffusion and Effusion | Boundless Chemist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828" name="AutoShape 4" descr="Diffusion and Effusion | Boundless Chemist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7830" name="AutoShape 6" descr="Diffusion and Effusion | Boundless Chemist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7832" name="Picture 8" descr="8.4:: Effusion and Diffusion of Gases - Chemistry LibreTex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8600" y="2190750"/>
            <a:ext cx="7467600" cy="203348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239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</a:t>
            </a:r>
          </a:p>
          <a:p>
            <a:endParaRPr lang="en-IN" b="1" dirty="0" smtClean="0"/>
          </a:p>
          <a:p>
            <a:r>
              <a:rPr lang="en-IN" dirty="0" smtClean="0"/>
              <a:t>To study the compressibility of solids , liquids and gases.</a:t>
            </a:r>
          </a:p>
          <a:p>
            <a:endParaRPr lang="en-IN" b="1" dirty="0"/>
          </a:p>
        </p:txBody>
      </p:sp>
      <p:pic>
        <p:nvPicPr>
          <p:cNvPr id="76802" name="Picture 2" descr="Compressibility | CK-12 Foundation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209800"/>
            <a:ext cx="4114800" cy="25347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239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</a:t>
            </a:r>
          </a:p>
          <a:p>
            <a:endParaRPr lang="en-IN" b="1" dirty="0" smtClean="0"/>
          </a:p>
          <a:p>
            <a:r>
              <a:rPr lang="en-IN" dirty="0" smtClean="0"/>
              <a:t>OBSERVATION </a:t>
            </a:r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CONCLUSION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23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Explain why a gas fills completely the vessel , in which it is kept?</a:t>
            </a:r>
          </a:p>
        </p:txBody>
      </p:sp>
      <p:pic>
        <p:nvPicPr>
          <p:cNvPr id="74754" name="Picture 2" descr="What is the average velocity of ideal gas molecules? - Quor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2038350"/>
            <a:ext cx="2362200" cy="2001200"/>
          </a:xfrm>
          <a:prstGeom prst="rect">
            <a:avLst/>
          </a:prstGeom>
          <a:noFill/>
        </p:spPr>
      </p:pic>
      <p:sp>
        <p:nvSpPr>
          <p:cNvPr id="74756" name="AutoShape 4" descr="9.3 Stoichiometry of Gaseous Substances, Mixtures, and Reactions – Chemistr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74758" name="Picture 6" descr="9.3 Stoichiometry of Gaseous Substances, Mixtures, and Reactions – Chemistry"/>
          <p:cNvPicPr>
            <a:picLocks noChangeAspect="1" noChangeArrowheads="1"/>
          </p:cNvPicPr>
          <p:nvPr/>
        </p:nvPicPr>
        <p:blipFill>
          <a:blip r:embed="rId3"/>
          <a:srcRect r="79077"/>
          <a:stretch>
            <a:fillRect/>
          </a:stretch>
        </p:blipFill>
        <p:spPr bwMode="auto">
          <a:xfrm>
            <a:off x="4191000" y="1473853"/>
            <a:ext cx="1828800" cy="33838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84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COMPARISON OF CHARACTERISTIC PROPERTIES OF SOLIDS, LIQUIDS AND GASES </a:t>
            </a:r>
          </a:p>
        </p:txBody>
      </p:sp>
      <p:pic>
        <p:nvPicPr>
          <p:cNvPr id="58370" name="Picture 2" descr="Difference between Solid Liquid and Gas | Guidance Corn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1428750"/>
            <a:ext cx="5486400" cy="3505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848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CAN MATTER CHANGE ITS STATE ?</a:t>
            </a:r>
          </a:p>
          <a:p>
            <a:r>
              <a:rPr lang="en-IN" b="1" dirty="0" smtClean="0"/>
              <a:t> </a:t>
            </a:r>
          </a:p>
        </p:txBody>
      </p:sp>
      <p:pic>
        <p:nvPicPr>
          <p:cNvPr id="57346" name="Picture 2" descr="Change of state"/>
          <p:cNvPicPr>
            <a:picLocks noChangeAspect="1" noChangeArrowheads="1"/>
          </p:cNvPicPr>
          <p:nvPr/>
        </p:nvPicPr>
        <p:blipFill>
          <a:blip r:embed="rId2"/>
          <a:srcRect b="10905"/>
          <a:stretch>
            <a:fillRect/>
          </a:stretch>
        </p:blipFill>
        <p:spPr bwMode="auto">
          <a:xfrm>
            <a:off x="304800" y="1581150"/>
            <a:ext cx="3633143" cy="2876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1047750"/>
            <a:ext cx="48768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dirty="0" smtClean="0"/>
              <a:t>Particles which make up matter are</a:t>
            </a:r>
            <a:r>
              <a:rPr lang="en-IN" b="1" dirty="0" smtClean="0"/>
              <a:t> atoms </a:t>
            </a:r>
            <a:r>
              <a:rPr lang="en-IN" dirty="0" smtClean="0"/>
              <a:t>or</a:t>
            </a:r>
          </a:p>
          <a:p>
            <a:pPr marL="342900" indent="-342900"/>
            <a:r>
              <a:rPr lang="en-IN" b="1" dirty="0" smtClean="0"/>
              <a:t>molecules</a:t>
            </a:r>
            <a:r>
              <a:rPr lang="en-IN" dirty="0" smtClean="0"/>
              <a:t>. </a:t>
            </a:r>
          </a:p>
          <a:p>
            <a:pPr marL="342900" indent="-342900"/>
            <a:endParaRPr lang="en-IN" dirty="0" smtClean="0"/>
          </a:p>
          <a:p>
            <a:pPr marL="342900" indent="-342900"/>
            <a:r>
              <a:rPr lang="en-IN" dirty="0" smtClean="0"/>
              <a:t>However, these  particles differ from one kind of</a:t>
            </a:r>
          </a:p>
          <a:p>
            <a:pPr marL="342900" indent="-342900"/>
            <a:r>
              <a:rPr lang="en-IN" dirty="0" smtClean="0"/>
              <a:t>matter to the other. </a:t>
            </a:r>
          </a:p>
        </p:txBody>
      </p:sp>
      <p:pic>
        <p:nvPicPr>
          <p:cNvPr id="23554" name="Picture 2" descr="Pin by Eric on Nuclear Physics | Atomic structure, Atom, Structure  definition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52800" y="2495550"/>
            <a:ext cx="2857500" cy="2857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123950"/>
            <a:ext cx="632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Q. What happens inside the matter during this change of state ?</a:t>
            </a:r>
          </a:p>
          <a:p>
            <a:endParaRPr lang="en-IN" dirty="0" smtClean="0"/>
          </a:p>
          <a:p>
            <a:r>
              <a:rPr lang="en-IN" dirty="0" smtClean="0"/>
              <a:t>Q. What happens to the particles of matter during the change of states?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391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INTERCONVERSION OF STATES OF MATTER CAN BE BROUGHT BY TWO WAYS</a:t>
            </a:r>
          </a:p>
          <a:p>
            <a:endParaRPr lang="en-IN" b="1" dirty="0" smtClean="0"/>
          </a:p>
          <a:p>
            <a:pPr marL="400050" indent="-400050">
              <a:buAutoNum type="romanLcParenBoth"/>
            </a:pPr>
            <a:r>
              <a:rPr lang="en-IN" b="1" dirty="0" smtClean="0"/>
              <a:t>By changing  the temperature </a:t>
            </a:r>
          </a:p>
          <a:p>
            <a:pPr marL="400050" indent="-400050">
              <a:buAutoNum type="romanLcParenBoth"/>
            </a:pPr>
            <a:r>
              <a:rPr lang="en-IN" b="1" dirty="0" smtClean="0"/>
              <a:t> By changing  the pressure </a:t>
            </a:r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39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Effect of change of temperature</a:t>
            </a:r>
          </a:p>
          <a:p>
            <a:endParaRPr lang="en-IN" b="1" dirty="0" smtClean="0"/>
          </a:p>
          <a:p>
            <a:r>
              <a:rPr lang="en-IN" b="1" dirty="0" smtClean="0"/>
              <a:t>ACTIVITY</a:t>
            </a:r>
          </a:p>
          <a:p>
            <a:endParaRPr lang="en-IN" b="1" dirty="0" smtClean="0"/>
          </a:p>
          <a:p>
            <a:r>
              <a:rPr lang="en-IN" dirty="0" smtClean="0"/>
              <a:t>To show that temperature remains constant during the change of state.  </a:t>
            </a:r>
            <a:r>
              <a:rPr lang="en-IN" b="1" dirty="0" smtClean="0"/>
              <a:t> </a:t>
            </a:r>
            <a:endParaRPr lang="en-IN" b="1" dirty="0"/>
          </a:p>
        </p:txBody>
      </p:sp>
      <p:pic>
        <p:nvPicPr>
          <p:cNvPr id="68610" name="Picture 2" descr="What is a State of Matter? | nontrivial problem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647950"/>
            <a:ext cx="2743200" cy="17795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971550"/>
            <a:ext cx="73914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Observation </a:t>
            </a:r>
          </a:p>
          <a:p>
            <a:endParaRPr lang="en-IN" b="1" dirty="0" smtClean="0"/>
          </a:p>
          <a:p>
            <a:r>
              <a:rPr lang="en-IN" dirty="0" smtClean="0"/>
              <a:t>It is observed that as temperature increases, the ice starts changing in water.</a:t>
            </a:r>
          </a:p>
          <a:p>
            <a:r>
              <a:rPr lang="en-IN" dirty="0" smtClean="0"/>
              <a:t>This change is called</a:t>
            </a:r>
            <a:r>
              <a:rPr lang="en-IN" b="1" dirty="0" smtClean="0"/>
              <a:t> ‘melting’.</a:t>
            </a:r>
            <a:r>
              <a:rPr lang="en-IN" dirty="0" smtClean="0"/>
              <a:t> </a:t>
            </a:r>
          </a:p>
          <a:p>
            <a:endParaRPr lang="en-IN" dirty="0" smtClean="0"/>
          </a:p>
          <a:p>
            <a:r>
              <a:rPr lang="en-IN" dirty="0" smtClean="0"/>
              <a:t>The temperature remains same till all the ice changes into water.</a:t>
            </a:r>
          </a:p>
          <a:p>
            <a:endParaRPr lang="en-IN" dirty="0" smtClean="0"/>
          </a:p>
          <a:p>
            <a:r>
              <a:rPr lang="en-IN" dirty="0" smtClean="0"/>
              <a:t>The thermometer shows 0</a:t>
            </a:r>
            <a:r>
              <a:rPr lang="en-IN" b="1" dirty="0" smtClean="0"/>
              <a:t> </a:t>
            </a:r>
            <a:r>
              <a:rPr lang="en-IN" dirty="0" smtClean="0"/>
              <a:t>°C until all the ice has melted.</a:t>
            </a:r>
          </a:p>
          <a:p>
            <a:endParaRPr lang="en-IN" dirty="0" smtClean="0"/>
          </a:p>
          <a:p>
            <a:r>
              <a:rPr lang="en-IN" dirty="0" smtClean="0"/>
              <a:t>On further heating , the temperature starts rising. At 373 K or (100 °C) water starts boiling  . As water continues boiling , the temperature remains almost constant. 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85800" y="971550"/>
            <a:ext cx="6324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INTERCONVERSION OF STATES OF MATTER</a:t>
            </a:r>
          </a:p>
          <a:p>
            <a:endParaRPr lang="en-IN" b="1" dirty="0" smtClean="0"/>
          </a:p>
          <a:p>
            <a:r>
              <a:rPr lang="en-IN" b="1" dirty="0" smtClean="0"/>
              <a:t>(</a:t>
            </a:r>
            <a:r>
              <a:rPr lang="en-IN" b="1" dirty="0" err="1" smtClean="0"/>
              <a:t>i</a:t>
            </a:r>
            <a:r>
              <a:rPr lang="en-IN" b="1" dirty="0" smtClean="0"/>
              <a:t>) Change of state from solid to liquid – melting  </a:t>
            </a:r>
            <a:endParaRPr lang="en-IN" dirty="0"/>
          </a:p>
        </p:txBody>
      </p:sp>
      <p:pic>
        <p:nvPicPr>
          <p:cNvPr id="52226" name="Picture 2" descr="Change of State from Solid to Liquid, What is Melting Point ? Physics"/>
          <p:cNvPicPr>
            <a:picLocks noChangeAspect="1" noChangeArrowheads="1"/>
          </p:cNvPicPr>
          <p:nvPr/>
        </p:nvPicPr>
        <p:blipFill>
          <a:blip r:embed="rId2"/>
          <a:srcRect t="17519"/>
          <a:stretch>
            <a:fillRect/>
          </a:stretch>
        </p:blipFill>
        <p:spPr bwMode="auto">
          <a:xfrm>
            <a:off x="304800" y="2343150"/>
            <a:ext cx="5791200" cy="174508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85800" y="971550"/>
            <a:ext cx="6324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Conversion of temperature on </a:t>
            </a:r>
            <a:r>
              <a:rPr lang="en-IN" b="1" dirty="0" err="1" smtClean="0"/>
              <a:t>celcius</a:t>
            </a:r>
            <a:r>
              <a:rPr lang="en-IN" b="1" dirty="0" smtClean="0"/>
              <a:t>  scale to </a:t>
            </a:r>
            <a:r>
              <a:rPr lang="en-IN" b="1" dirty="0" err="1" smtClean="0"/>
              <a:t>kelvin</a:t>
            </a:r>
            <a:r>
              <a:rPr lang="en-IN" b="1" dirty="0" smtClean="0"/>
              <a:t> scale</a:t>
            </a:r>
          </a:p>
          <a:p>
            <a:endParaRPr lang="en-IN" b="1" dirty="0" smtClean="0"/>
          </a:p>
          <a:p>
            <a:r>
              <a:rPr lang="en-IN" dirty="0" smtClean="0"/>
              <a:t>0</a:t>
            </a:r>
            <a:r>
              <a:rPr lang="en-IN" b="1" dirty="0" smtClean="0"/>
              <a:t> </a:t>
            </a:r>
            <a:r>
              <a:rPr lang="en-IN" dirty="0" smtClean="0"/>
              <a:t>°C = 0 +273 =273 K</a:t>
            </a:r>
          </a:p>
          <a:p>
            <a:r>
              <a:rPr lang="en-IN" dirty="0" smtClean="0"/>
              <a:t>100 =100 +273 =373K</a:t>
            </a:r>
          </a:p>
          <a:p>
            <a:endParaRPr lang="en-IN" dirty="0" smtClean="0"/>
          </a:p>
          <a:p>
            <a:r>
              <a:rPr lang="en-IN" dirty="0" smtClean="0"/>
              <a:t>Q. Convert the following temperatures to </a:t>
            </a:r>
            <a:r>
              <a:rPr lang="en-IN" dirty="0" err="1" smtClean="0"/>
              <a:t>celcius</a:t>
            </a:r>
            <a:r>
              <a:rPr lang="en-IN" dirty="0" smtClean="0"/>
              <a:t> scale .</a:t>
            </a:r>
          </a:p>
          <a:p>
            <a:pPr marL="342900" indent="-342900">
              <a:buAutoNum type="alphaLcParenBoth"/>
            </a:pPr>
            <a:r>
              <a:rPr lang="en-IN" dirty="0" smtClean="0"/>
              <a:t>300 K</a:t>
            </a:r>
          </a:p>
          <a:p>
            <a:pPr marL="342900" indent="-342900">
              <a:buAutoNum type="alphaLcParenBoth"/>
            </a:pPr>
            <a:r>
              <a:rPr lang="en-IN" dirty="0" smtClean="0"/>
              <a:t>573 K</a:t>
            </a:r>
          </a:p>
          <a:p>
            <a:pPr marL="342900" indent="-342900">
              <a:buAutoNum type="alphaLcParenBoth"/>
            </a:pPr>
            <a:endParaRPr lang="en-IN" dirty="0" smtClean="0"/>
          </a:p>
          <a:p>
            <a:pPr marL="342900" indent="-342900"/>
            <a:r>
              <a:rPr lang="en-IN" dirty="0" smtClean="0"/>
              <a:t>Q. Convert the following temperatures to </a:t>
            </a:r>
            <a:r>
              <a:rPr lang="en-IN" dirty="0" err="1" smtClean="0"/>
              <a:t>kelvin</a:t>
            </a:r>
            <a:r>
              <a:rPr lang="en-IN" dirty="0" smtClean="0"/>
              <a:t> scale .</a:t>
            </a:r>
          </a:p>
          <a:p>
            <a:pPr marL="342900" indent="-342900">
              <a:buAutoNum type="alphaLcParenBoth"/>
            </a:pPr>
            <a:r>
              <a:rPr lang="en-IN" dirty="0" smtClean="0"/>
              <a:t>27</a:t>
            </a:r>
            <a:r>
              <a:rPr lang="en-IN" b="1" dirty="0" smtClean="0"/>
              <a:t> </a:t>
            </a:r>
            <a:r>
              <a:rPr lang="en-IN" dirty="0" smtClean="0"/>
              <a:t>°C</a:t>
            </a:r>
          </a:p>
          <a:p>
            <a:pPr marL="342900" indent="-342900">
              <a:buAutoNum type="alphaLcParenBoth"/>
            </a:pPr>
            <a:r>
              <a:rPr lang="en-IN" dirty="0" smtClean="0"/>
              <a:t>378°C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685800" y="971550"/>
            <a:ext cx="7086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LATENT HEAT (hidden heat )</a:t>
            </a:r>
          </a:p>
          <a:p>
            <a:endParaRPr lang="en-IN" b="1" dirty="0" smtClean="0"/>
          </a:p>
          <a:p>
            <a:r>
              <a:rPr lang="en-IN" dirty="0" smtClean="0"/>
              <a:t>It is observed that the temperature of system does not change after melting point is achieved till all the ice melts, though we continue to heat the beaker.</a:t>
            </a:r>
          </a:p>
          <a:p>
            <a:endParaRPr lang="en-IN" dirty="0" smtClean="0"/>
          </a:p>
          <a:p>
            <a:r>
              <a:rPr lang="en-IN" dirty="0" smtClean="0"/>
              <a:t>This happens because the heat supplied is used up in changing the state by breaking the intermolecular forces of attraction which hold them in solid state.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cxnSp>
        <p:nvCxnSpPr>
          <p:cNvPr id="6" name="Straight Arrow Connector 5"/>
          <p:cNvCxnSpPr/>
          <p:nvPr/>
        </p:nvCxnSpPr>
        <p:spPr>
          <a:xfrm rot="5400000">
            <a:off x="1219200" y="165735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6200000" flipH="1">
            <a:off x="3276600" y="1657350"/>
            <a:ext cx="685800" cy="3810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143000" y="1123950"/>
            <a:ext cx="2838341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b="1" dirty="0" smtClean="0"/>
              <a:t>LATENT HEAT (hidden heat 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8600" y="2266950"/>
            <a:ext cx="216642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b="1" dirty="0" smtClean="0"/>
              <a:t>Latent heat of fusion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2743200" y="2266950"/>
            <a:ext cx="281519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b="1" dirty="0" smtClean="0"/>
              <a:t>Latent heat of vaporization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381000" y="1047750"/>
            <a:ext cx="216642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b="1" dirty="0" smtClean="0"/>
              <a:t>Latent heat of fusion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1000" y="1657350"/>
            <a:ext cx="6019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Latent heat of fusion is defined as the amount of heat energy required to change 1 kg of a solid into a liquid at atmospheric pressure without any change in temperature at its melting point.</a:t>
            </a:r>
          </a:p>
          <a:p>
            <a:endParaRPr lang="en-IN" dirty="0" smtClean="0"/>
          </a:p>
          <a:p>
            <a:r>
              <a:rPr lang="en-IN" dirty="0" smtClean="0"/>
              <a:t>The latent heat of fusion of ice is 3.34 x 10</a:t>
            </a:r>
            <a:r>
              <a:rPr lang="en-IN" baseline="30000" dirty="0" smtClean="0"/>
              <a:t>5 </a:t>
            </a:r>
            <a:r>
              <a:rPr lang="en-IN" dirty="0" smtClean="0"/>
              <a:t>  J/kg 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0015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(ii) Change of state from liquid to solid – Freezing</a:t>
            </a:r>
          </a:p>
          <a:p>
            <a:endParaRPr lang="en-IN" b="1" dirty="0" smtClean="0"/>
          </a:p>
          <a:p>
            <a:r>
              <a:rPr lang="en-IN" dirty="0" smtClean="0"/>
              <a:t>The temperature at which a liquid freezes to become a solid at atmospheric  pressure  is called </a:t>
            </a:r>
            <a:r>
              <a:rPr lang="en-IN" b="1" dirty="0" smtClean="0"/>
              <a:t>freezing point .</a:t>
            </a:r>
            <a:endParaRPr lang="en-IN" b="1" dirty="0"/>
          </a:p>
        </p:txBody>
      </p:sp>
      <p:pic>
        <p:nvPicPr>
          <p:cNvPr id="47106" name="Picture 2" descr="Learn Change of state in 2 minutes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95400" y="2419350"/>
            <a:ext cx="3043051" cy="23431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971550"/>
            <a:ext cx="64770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b="1" dirty="0" smtClean="0"/>
              <a:t>Matter is made up of particles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r>
              <a:rPr lang="en-IN" b="1" dirty="0" smtClean="0"/>
              <a:t>ACTIVITY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r>
              <a:rPr lang="en-IN" dirty="0" smtClean="0"/>
              <a:t>To show the particle nature of matter.</a:t>
            </a:r>
          </a:p>
          <a:p>
            <a:pPr marL="342900" indent="-342900"/>
            <a:endParaRPr lang="en-IN" b="1" dirty="0" smtClean="0"/>
          </a:p>
          <a:p>
            <a:pPr marL="342900" indent="-342900"/>
            <a:endParaRPr lang="en-IN" b="1" dirty="0" smtClean="0"/>
          </a:p>
        </p:txBody>
      </p:sp>
      <p:pic>
        <p:nvPicPr>
          <p:cNvPr id="33796" name="Picture 4" descr="https://www.studyrankersonline.com/?qa=blob&amp;qa_blobid=806253025990885617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5800" y="2800350"/>
            <a:ext cx="3800475" cy="13811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00150"/>
            <a:ext cx="6096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(ii) Change of state from liquid to gas  – Boiling</a:t>
            </a:r>
          </a:p>
          <a:p>
            <a:endParaRPr lang="en-IN" b="1" dirty="0" smtClean="0"/>
          </a:p>
          <a:p>
            <a:r>
              <a:rPr lang="en-IN" dirty="0" smtClean="0"/>
              <a:t>The temperature at which a liquid changes to gas at atmospheric  pressure  is called </a:t>
            </a:r>
            <a:r>
              <a:rPr lang="en-IN" b="1" dirty="0" smtClean="0"/>
              <a:t>boiling point .</a:t>
            </a:r>
            <a:endParaRPr lang="en-IN" dirty="0" smtClean="0"/>
          </a:p>
          <a:p>
            <a:endParaRPr lang="en-IN" dirty="0" smtClean="0"/>
          </a:p>
          <a:p>
            <a:r>
              <a:rPr lang="en-IN" dirty="0" smtClean="0"/>
              <a:t>For example , boiling point of water is 100 °C or 373 K.</a:t>
            </a:r>
            <a:endParaRPr lang="en-IN" b="1" dirty="0"/>
          </a:p>
        </p:txBody>
      </p:sp>
      <p:pic>
        <p:nvPicPr>
          <p:cNvPr id="46082" name="Picture 2" descr="Boil Water GIFs | Tenor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105150"/>
            <a:ext cx="2095500" cy="15716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1047750"/>
            <a:ext cx="2815194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IN" b="1" dirty="0" smtClean="0"/>
              <a:t>Latent heat of vaporization </a:t>
            </a:r>
          </a:p>
        </p:txBody>
      </p:sp>
      <p:sp>
        <p:nvSpPr>
          <p:cNvPr id="5" name="Rectangle 4"/>
          <p:cNvSpPr/>
          <p:nvPr/>
        </p:nvSpPr>
        <p:spPr>
          <a:xfrm>
            <a:off x="533400" y="1694587"/>
            <a:ext cx="63246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dirty="0" smtClean="0"/>
              <a:t> The amount of heat which is required to convert 1 kg of the liquid (at its boiling point) to vapour without any change in temperature. </a:t>
            </a:r>
          </a:p>
          <a:p>
            <a:endParaRPr lang="en-IN" dirty="0" smtClean="0"/>
          </a:p>
          <a:p>
            <a:r>
              <a:rPr lang="en-IN" dirty="0" smtClean="0"/>
              <a:t>Latent heat of vaporisation of water = 22.5 × 105 J/kg. </a:t>
            </a:r>
          </a:p>
          <a:p>
            <a:r>
              <a:rPr lang="en-IN" dirty="0" smtClean="0"/>
              <a:t> 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00150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(ii) Change of state from gas to liquid – condensation </a:t>
            </a:r>
          </a:p>
          <a:p>
            <a:endParaRPr lang="en-IN" b="1" dirty="0" smtClean="0"/>
          </a:p>
          <a:p>
            <a:r>
              <a:rPr lang="en-IN" dirty="0" smtClean="0"/>
              <a:t>The process due to which a gas changes into liquid state by giving out heat energy is called condensation. </a:t>
            </a:r>
          </a:p>
        </p:txBody>
      </p:sp>
      <p:pic>
        <p:nvPicPr>
          <p:cNvPr id="44034" name="Picture 2" descr="Condensation - learn what causes damp &amp; how to get rid of it - Ashfield  District Council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2724150"/>
            <a:ext cx="3352800" cy="1676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00150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SUBLIMATION</a:t>
            </a:r>
          </a:p>
          <a:p>
            <a:endParaRPr lang="en-IN" b="1" dirty="0" smtClean="0"/>
          </a:p>
          <a:p>
            <a:r>
              <a:rPr lang="en-IN" dirty="0" smtClean="0"/>
              <a:t>The process of conversion of a solid into gas or </a:t>
            </a:r>
            <a:r>
              <a:rPr lang="en-IN" dirty="0" err="1" smtClean="0"/>
              <a:t>viceversa</a:t>
            </a:r>
            <a:r>
              <a:rPr lang="en-IN" dirty="0" smtClean="0"/>
              <a:t> without undergoing into liquid state is known as sublimation.</a:t>
            </a:r>
          </a:p>
          <a:p>
            <a:endParaRPr lang="en-IN" dirty="0" smtClean="0"/>
          </a:p>
          <a:p>
            <a:r>
              <a:rPr lang="en-IN" dirty="0" smtClean="0"/>
              <a:t>For ex:- ammonium chloride , camphor , iodine , naphthalene , solid carbon dioxide (dry ice) , </a:t>
            </a:r>
            <a:r>
              <a:rPr lang="en-IN" dirty="0" err="1" smtClean="0"/>
              <a:t>anthracene</a:t>
            </a:r>
            <a:r>
              <a:rPr lang="en-IN" dirty="0" smtClean="0"/>
              <a:t> . </a:t>
            </a:r>
          </a:p>
        </p:txBody>
      </p:sp>
      <p:pic>
        <p:nvPicPr>
          <p:cNvPr id="43010" name="Picture 2" descr="SUBLIMATION And The Water Cycle... | Weather Blog | wdrb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3257550"/>
            <a:ext cx="2258291" cy="15525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00150"/>
            <a:ext cx="6096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Sublime : </a:t>
            </a:r>
            <a:r>
              <a:rPr lang="en-IN" dirty="0" smtClean="0"/>
              <a:t>A gaseous form , directly formed from a solid on heating , is known as sublime.</a:t>
            </a:r>
          </a:p>
          <a:p>
            <a:endParaRPr lang="en-IN" dirty="0" smtClean="0"/>
          </a:p>
          <a:p>
            <a:r>
              <a:rPr lang="en-IN" b="1" dirty="0" smtClean="0"/>
              <a:t>Sublimate :</a:t>
            </a:r>
            <a:r>
              <a:rPr lang="en-IN" dirty="0" smtClean="0"/>
              <a:t> A solid state of matter formed directly from its gaseous state on cooling , is called as sublimate.</a:t>
            </a:r>
          </a:p>
          <a:p>
            <a:endParaRPr lang="en-IN" dirty="0" smtClean="0"/>
          </a:p>
          <a:p>
            <a:endParaRPr lang="en-IN" dirty="0" smtClean="0"/>
          </a:p>
        </p:txBody>
      </p:sp>
      <p:pic>
        <p:nvPicPr>
          <p:cNvPr id="56322" name="Picture 2" descr="sublimation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800350"/>
            <a:ext cx="4943475" cy="15335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200150"/>
            <a:ext cx="609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ACTIVITY </a:t>
            </a:r>
          </a:p>
          <a:p>
            <a:endParaRPr lang="en-IN" b="1" dirty="0" smtClean="0"/>
          </a:p>
          <a:p>
            <a:r>
              <a:rPr lang="en-IN" dirty="0" smtClean="0"/>
              <a:t>To demonstrate the process of sublimation. </a:t>
            </a:r>
          </a:p>
        </p:txBody>
      </p:sp>
      <p:pic>
        <p:nvPicPr>
          <p:cNvPr id="40962" name="Picture 2" descr="draw a labelled diagram to illustrate the process of sublimation of  separation of ammonium chloride from a mixture of common salt and ammonium  chlorid - Chemistry - TopperLearning.com | u0cduxcii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2190750"/>
            <a:ext cx="2532019" cy="2495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1047750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OBSERVATION</a:t>
            </a:r>
          </a:p>
          <a:p>
            <a:endParaRPr lang="en-IN" dirty="0" smtClean="0"/>
          </a:p>
          <a:p>
            <a:r>
              <a:rPr lang="en-IN" dirty="0" smtClean="0"/>
              <a:t>We observe that solid camphor on heating gets converted into vapour which gets condensed on the funnel.</a:t>
            </a:r>
          </a:p>
          <a:p>
            <a:endParaRPr lang="en-IN" dirty="0" smtClean="0"/>
          </a:p>
          <a:p>
            <a:r>
              <a:rPr lang="en-IN" dirty="0" smtClean="0"/>
              <a:t>Solid state is directly converted to gaseous state.</a:t>
            </a:r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971550"/>
            <a:ext cx="74676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 smtClean="0"/>
              <a:t>EFFECT OF CHANGE OF PRESSURE</a:t>
            </a:r>
          </a:p>
          <a:p>
            <a:endParaRPr lang="en-IN" b="1" dirty="0" smtClean="0"/>
          </a:p>
          <a:p>
            <a:r>
              <a:rPr lang="en-IN" dirty="0" smtClean="0"/>
              <a:t>To convert a gas in liquid or to convert it into solid , the </a:t>
            </a:r>
            <a:r>
              <a:rPr lang="en-IN" dirty="0" err="1" smtClean="0"/>
              <a:t>interparticle</a:t>
            </a:r>
            <a:r>
              <a:rPr lang="en-IN" dirty="0" smtClean="0"/>
              <a:t> distances must be decreased and the </a:t>
            </a:r>
            <a:r>
              <a:rPr lang="en-IN" dirty="0" err="1" smtClean="0"/>
              <a:t>interparticle</a:t>
            </a:r>
            <a:r>
              <a:rPr lang="en-IN" dirty="0" smtClean="0"/>
              <a:t> forces of attraction must be made stronger. </a:t>
            </a:r>
          </a:p>
          <a:p>
            <a:r>
              <a:rPr lang="en-IN" dirty="0" smtClean="0"/>
              <a:t>This can be done by:-</a:t>
            </a:r>
          </a:p>
          <a:p>
            <a:pPr marL="342900" indent="-342900">
              <a:buAutoNum type="arabicParenBoth"/>
            </a:pPr>
            <a:r>
              <a:rPr lang="en-IN" dirty="0" smtClean="0"/>
              <a:t>By applying pressure</a:t>
            </a:r>
          </a:p>
          <a:p>
            <a:pPr marL="342900" indent="-342900">
              <a:buAutoNum type="arabicParenBoth"/>
            </a:pPr>
            <a:r>
              <a:rPr lang="en-IN" dirty="0" smtClean="0"/>
              <a:t>By lowering temperature</a:t>
            </a:r>
          </a:p>
          <a:p>
            <a:pPr marL="342900" indent="-342900">
              <a:buAutoNum type="arabicParenBoth"/>
            </a:pPr>
            <a:r>
              <a:rPr lang="en-IN" dirty="0" smtClean="0"/>
              <a:t>By combination of both the factors discussed above.</a:t>
            </a:r>
          </a:p>
          <a:p>
            <a:pPr marL="342900" indent="-342900"/>
            <a:endParaRPr lang="en-IN" dirty="0" smtClean="0"/>
          </a:p>
          <a:p>
            <a:endParaRPr lang="en-IN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533400" y="1123950"/>
            <a:ext cx="25064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arenBoth"/>
            </a:pPr>
            <a:r>
              <a:rPr lang="en-IN" b="1" dirty="0" smtClean="0"/>
              <a:t>By applying pressure</a:t>
            </a:r>
          </a:p>
        </p:txBody>
      </p:sp>
      <p:pic>
        <p:nvPicPr>
          <p:cNvPr id="52226" name="Picture 2" descr="What are the Properties of Gases? - Physical Properties Of Gases"/>
          <p:cNvPicPr>
            <a:picLocks noChangeAspect="1" noChangeArrowheads="1"/>
          </p:cNvPicPr>
          <p:nvPr/>
        </p:nvPicPr>
        <p:blipFill>
          <a:blip r:embed="rId2"/>
          <a:srcRect t="13714" b="6286"/>
          <a:stretch>
            <a:fillRect/>
          </a:stretch>
        </p:blipFill>
        <p:spPr bwMode="auto">
          <a:xfrm>
            <a:off x="381000" y="2199894"/>
            <a:ext cx="5486400" cy="2048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85750"/>
            <a:ext cx="9144000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IN" b="1" dirty="0" smtClean="0"/>
              <a:t>		                 MATTER IN OUR SURROUNDINGS</a:t>
            </a:r>
            <a:endParaRPr lang="en-IN" dirty="0"/>
          </a:p>
        </p:txBody>
      </p:sp>
      <p:sp>
        <p:nvSpPr>
          <p:cNvPr id="3" name="Rectangle 2"/>
          <p:cNvSpPr/>
          <p:nvPr/>
        </p:nvSpPr>
        <p:spPr>
          <a:xfrm>
            <a:off x="457200" y="1200150"/>
            <a:ext cx="55480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/>
            <a:r>
              <a:rPr lang="en-IN" dirty="0" smtClean="0"/>
              <a:t>(2) </a:t>
            </a:r>
            <a:r>
              <a:rPr lang="en-IN" b="1" dirty="0" smtClean="0"/>
              <a:t>By </a:t>
            </a:r>
            <a:r>
              <a:rPr lang="en-IN" b="1" dirty="0" smtClean="0"/>
              <a:t>lowering temperature</a:t>
            </a:r>
          </a:p>
        </p:txBody>
      </p:sp>
      <p:pic>
        <p:nvPicPr>
          <p:cNvPr id="51202" name="Picture 2" descr="Gas Law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9600" y="1657350"/>
            <a:ext cx="3810000" cy="25360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2672</Words>
  <Application>Microsoft Office PowerPoint</Application>
  <PresentationFormat>On-screen Show (16:9)</PresentationFormat>
  <Paragraphs>571</Paragraphs>
  <Slides>117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117</vt:i4>
      </vt:variant>
    </vt:vector>
  </HeadingPairs>
  <TitlesOfParts>
    <vt:vector size="11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shubham mangal</dc:creator>
  <cp:lastModifiedBy>shubham mangal</cp:lastModifiedBy>
  <cp:revision>374</cp:revision>
  <dcterms:created xsi:type="dcterms:W3CDTF">2006-08-16T00:00:00Z</dcterms:created>
  <dcterms:modified xsi:type="dcterms:W3CDTF">2021-03-19T07:53:16Z</dcterms:modified>
</cp:coreProperties>
</file>